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Roboto Mon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bold.fntdata"/><Relationship Id="rId30" Type="http://schemas.openxmlformats.org/officeDocument/2006/relationships/font" Target="fonts/RobotoMono-regular.fntdata"/><Relationship Id="rId11" Type="http://schemas.openxmlformats.org/officeDocument/2006/relationships/slide" Target="slides/slide6.xml"/><Relationship Id="rId33" Type="http://schemas.openxmlformats.org/officeDocument/2006/relationships/font" Target="fonts/RobotoMono-boldItalic.fntdata"/><Relationship Id="rId10" Type="http://schemas.openxmlformats.org/officeDocument/2006/relationships/slide" Target="slides/slide5.xml"/><Relationship Id="rId32" Type="http://schemas.openxmlformats.org/officeDocument/2006/relationships/font" Target="fonts/RobotoMon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fc954f9510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fc954f9510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fc954f9510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fc954f9510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fc954f9510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fc954f9510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c954f9510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fc954f9510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fc954f9510_0_1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fc954f9510_0_1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fc954f9510_0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fc954f9510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fc954f9510_0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fc954f9510_0_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fc954f9510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fc954f9510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fc954f9510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fc954f9510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fc954f9510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fc954f9510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fc954f9510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fc954f9510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fc954f9510_0_1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fc954f9510_0_1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fc954f9510_0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fc954f9510_0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fc954f9510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fc954f9510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fc954f9510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fc954f9510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fc954f9510_0_1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fc954f9510_0_1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fc954f9510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fc954f9510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fc954f9510_0_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fc954f9510_0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fc954f9510_0_1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fc954f9510_0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aws.amazon.com/console/" TargetMode="External"/><Relationship Id="rId4" Type="http://schemas.openxmlformats.org/officeDocument/2006/relationships/hyperlink" Target="https://aws.amazon.com/consol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aws.amazon.com/console/" TargetMode="External"/><Relationship Id="rId4" Type="http://schemas.openxmlformats.org/officeDocument/2006/relationships/hyperlink" Target="https://aws.amazon.com/consol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aws.amazon.com/console/" TargetMode="External"/><Relationship Id="rId4" Type="http://schemas.openxmlformats.org/officeDocument/2006/relationships/hyperlink" Target="https://aws.amazon.com/consol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375250" y="537475"/>
            <a:ext cx="8492100" cy="1872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Times New Roman"/>
                <a:ea typeface="Times New Roman"/>
                <a:cs typeface="Times New Roman"/>
                <a:sym typeface="Times New Roman"/>
              </a:rPr>
              <a:t>Enhancing E-Commerce Agility With Advanced ETL Pipeline</a:t>
            </a:r>
            <a:endParaRPr>
              <a:latin typeface="Times New Roman"/>
              <a:ea typeface="Times New Roman"/>
              <a:cs typeface="Times New Roman"/>
              <a:sym typeface="Times New Roman"/>
            </a:endParaRPr>
          </a:p>
        </p:txBody>
      </p:sp>
      <p:sp>
        <p:nvSpPr>
          <p:cNvPr id="86" name="Google Shape;86;p13"/>
          <p:cNvSpPr txBox="1"/>
          <p:nvPr>
            <p:ph idx="1" type="subTitle"/>
          </p:nvPr>
        </p:nvSpPr>
        <p:spPr>
          <a:xfrm>
            <a:off x="4349275" y="3546925"/>
            <a:ext cx="4291200" cy="121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300">
                <a:latin typeface="Times New Roman"/>
                <a:ea typeface="Times New Roman"/>
                <a:cs typeface="Times New Roman"/>
                <a:sym typeface="Times New Roman"/>
              </a:rPr>
              <a:t>Presented by</a:t>
            </a:r>
            <a:endParaRPr sz="2300">
              <a:latin typeface="Times New Roman"/>
              <a:ea typeface="Times New Roman"/>
              <a:cs typeface="Times New Roman"/>
              <a:sym typeface="Times New Roman"/>
            </a:endParaRPr>
          </a:p>
          <a:p>
            <a:pPr indent="0" lvl="0" marL="0" rtl="0" algn="r">
              <a:spcBef>
                <a:spcPts val="0"/>
              </a:spcBef>
              <a:spcAft>
                <a:spcPts val="0"/>
              </a:spcAft>
              <a:buNone/>
            </a:pPr>
            <a:r>
              <a:rPr lang="en" sz="2300">
                <a:latin typeface="Times New Roman"/>
                <a:ea typeface="Times New Roman"/>
                <a:cs typeface="Times New Roman"/>
                <a:sym typeface="Times New Roman"/>
              </a:rPr>
              <a:t>Priya E-ME30</a:t>
            </a:r>
            <a:endParaRPr sz="23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idx="1" type="body"/>
          </p:nvPr>
        </p:nvSpPr>
        <p:spPr>
          <a:xfrm>
            <a:off x="108625" y="128375"/>
            <a:ext cx="8723700" cy="44406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b="1" lang="en" sz="5500">
                <a:solidFill>
                  <a:srgbClr val="000000"/>
                </a:solidFill>
                <a:latin typeface="Times New Roman"/>
                <a:ea typeface="Times New Roman"/>
                <a:cs typeface="Times New Roman"/>
                <a:sym typeface="Times New Roman"/>
              </a:rPr>
              <a:t>8. Define the Target</a:t>
            </a:r>
            <a:endParaRPr b="1" sz="5500">
              <a:solidFill>
                <a:srgbClr val="000000"/>
              </a:solidFill>
              <a:latin typeface="Times New Roman"/>
              <a:ea typeface="Times New Roman"/>
              <a:cs typeface="Times New Roman"/>
              <a:sym typeface="Times New Roman"/>
            </a:endParaRPr>
          </a:p>
          <a:p>
            <a:pPr indent="-315912" lvl="0" marL="457200" rtl="0" algn="l">
              <a:spcBef>
                <a:spcPts val="1200"/>
              </a:spcBef>
              <a:spcAft>
                <a:spcPts val="0"/>
              </a:spcAft>
              <a:buClr>
                <a:srgbClr val="000000"/>
              </a:buClr>
              <a:buSzPct val="100000"/>
              <a:buFont typeface="Times New Roman"/>
              <a:buChar char="●"/>
            </a:pPr>
            <a:r>
              <a:rPr lang="en" sz="5500">
                <a:solidFill>
                  <a:srgbClr val="000000"/>
                </a:solidFill>
                <a:latin typeface="Times New Roman"/>
                <a:ea typeface="Times New Roman"/>
                <a:cs typeface="Times New Roman"/>
                <a:sym typeface="Times New Roman"/>
              </a:rPr>
              <a:t>After adding transformations, you’ll need to define the target where you will load the transformed data.</a:t>
            </a:r>
            <a:endParaRPr sz="5500">
              <a:solidFill>
                <a:srgbClr val="000000"/>
              </a:solidFill>
              <a:latin typeface="Times New Roman"/>
              <a:ea typeface="Times New Roman"/>
              <a:cs typeface="Times New Roman"/>
              <a:sym typeface="Times New Roman"/>
            </a:endParaRPr>
          </a:p>
          <a:p>
            <a:pPr indent="-315912" lvl="0" marL="457200" rtl="0" algn="l">
              <a:spcBef>
                <a:spcPts val="0"/>
              </a:spcBef>
              <a:spcAft>
                <a:spcPts val="0"/>
              </a:spcAft>
              <a:buClr>
                <a:srgbClr val="000000"/>
              </a:buClr>
              <a:buSzPct val="100000"/>
              <a:buFont typeface="Arial"/>
              <a:buChar char="●"/>
            </a:pPr>
            <a:r>
              <a:rPr lang="en" sz="5500">
                <a:solidFill>
                  <a:srgbClr val="000000"/>
                </a:solidFill>
                <a:latin typeface="Times New Roman"/>
                <a:ea typeface="Times New Roman"/>
                <a:cs typeface="Times New Roman"/>
                <a:sym typeface="Times New Roman"/>
              </a:rPr>
              <a:t>Click on </a:t>
            </a:r>
            <a:r>
              <a:rPr b="1" lang="en" sz="5500">
                <a:solidFill>
                  <a:srgbClr val="000000"/>
                </a:solidFill>
                <a:latin typeface="Times New Roman"/>
                <a:ea typeface="Times New Roman"/>
                <a:cs typeface="Times New Roman"/>
                <a:sym typeface="Times New Roman"/>
              </a:rPr>
              <a:t>Choose target</a:t>
            </a:r>
            <a:r>
              <a:rPr lang="en" sz="5500">
                <a:solidFill>
                  <a:srgbClr val="000000"/>
                </a:solidFill>
                <a:latin typeface="Times New Roman"/>
                <a:ea typeface="Times New Roman"/>
                <a:cs typeface="Times New Roman"/>
                <a:sym typeface="Times New Roman"/>
              </a:rPr>
              <a:t>, and select the destination type. You can choose between </a:t>
            </a:r>
            <a:r>
              <a:rPr b="1" lang="en" sz="5500">
                <a:solidFill>
                  <a:srgbClr val="000000"/>
                </a:solidFill>
                <a:latin typeface="Times New Roman"/>
                <a:ea typeface="Times New Roman"/>
                <a:cs typeface="Times New Roman"/>
                <a:sym typeface="Times New Roman"/>
              </a:rPr>
              <a:t>S3</a:t>
            </a:r>
            <a:r>
              <a:rPr lang="en" sz="5500">
                <a:solidFill>
                  <a:srgbClr val="000000"/>
                </a:solidFill>
                <a:latin typeface="Times New Roman"/>
                <a:ea typeface="Times New Roman"/>
                <a:cs typeface="Times New Roman"/>
                <a:sym typeface="Times New Roman"/>
              </a:rPr>
              <a:t>, </a:t>
            </a:r>
            <a:r>
              <a:rPr b="1" lang="en" sz="5500">
                <a:solidFill>
                  <a:srgbClr val="000000"/>
                </a:solidFill>
                <a:latin typeface="Times New Roman"/>
                <a:ea typeface="Times New Roman"/>
                <a:cs typeface="Times New Roman"/>
                <a:sym typeface="Times New Roman"/>
              </a:rPr>
              <a:t>Redshift</a:t>
            </a:r>
            <a:r>
              <a:rPr lang="en" sz="5500">
                <a:solidFill>
                  <a:srgbClr val="000000"/>
                </a:solidFill>
                <a:latin typeface="Times New Roman"/>
                <a:ea typeface="Times New Roman"/>
                <a:cs typeface="Times New Roman"/>
                <a:sym typeface="Times New Roman"/>
              </a:rPr>
              <a:t>, </a:t>
            </a:r>
            <a:r>
              <a:rPr b="1" lang="en" sz="5500">
                <a:solidFill>
                  <a:srgbClr val="000000"/>
                </a:solidFill>
                <a:latin typeface="Times New Roman"/>
                <a:ea typeface="Times New Roman"/>
                <a:cs typeface="Times New Roman"/>
                <a:sym typeface="Times New Roman"/>
              </a:rPr>
              <a:t>RDS</a:t>
            </a:r>
            <a:r>
              <a:rPr lang="en" sz="5500">
                <a:solidFill>
                  <a:srgbClr val="000000"/>
                </a:solidFill>
                <a:latin typeface="Times New Roman"/>
                <a:ea typeface="Times New Roman"/>
                <a:cs typeface="Times New Roman"/>
                <a:sym typeface="Times New Roman"/>
              </a:rPr>
              <a:t>, </a:t>
            </a:r>
            <a:r>
              <a:rPr b="1" lang="en" sz="5500">
                <a:solidFill>
                  <a:srgbClr val="000000"/>
                </a:solidFill>
                <a:latin typeface="Times New Roman"/>
                <a:ea typeface="Times New Roman"/>
                <a:cs typeface="Times New Roman"/>
                <a:sym typeface="Times New Roman"/>
              </a:rPr>
              <a:t>JDBC</a:t>
            </a:r>
            <a:r>
              <a:rPr lang="en" sz="5500">
                <a:solidFill>
                  <a:srgbClr val="000000"/>
                </a:solidFill>
                <a:latin typeface="Times New Roman"/>
                <a:ea typeface="Times New Roman"/>
                <a:cs typeface="Times New Roman"/>
                <a:sym typeface="Times New Roman"/>
              </a:rPr>
              <a:t>, or other targets.</a:t>
            </a:r>
            <a:endParaRPr sz="55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5500">
                <a:solidFill>
                  <a:srgbClr val="000000"/>
                </a:solidFill>
                <a:latin typeface="Times New Roman"/>
                <a:ea typeface="Times New Roman"/>
                <a:cs typeface="Times New Roman"/>
                <a:sym typeface="Times New Roman"/>
              </a:rPr>
              <a:t>For example, to load data into </a:t>
            </a:r>
            <a:r>
              <a:rPr b="1" lang="en" sz="5500">
                <a:solidFill>
                  <a:srgbClr val="000000"/>
                </a:solidFill>
                <a:latin typeface="Times New Roman"/>
                <a:ea typeface="Times New Roman"/>
                <a:cs typeface="Times New Roman"/>
                <a:sym typeface="Times New Roman"/>
              </a:rPr>
              <a:t>Amazon S3</a:t>
            </a:r>
            <a:r>
              <a:rPr lang="en" sz="5500">
                <a:solidFill>
                  <a:srgbClr val="000000"/>
                </a:solidFill>
                <a:latin typeface="Times New Roman"/>
                <a:ea typeface="Times New Roman"/>
                <a:cs typeface="Times New Roman"/>
                <a:sym typeface="Times New Roman"/>
              </a:rPr>
              <a:t>:</a:t>
            </a:r>
            <a:endParaRPr sz="5500">
              <a:solidFill>
                <a:srgbClr val="000000"/>
              </a:solidFill>
              <a:latin typeface="Times New Roman"/>
              <a:ea typeface="Times New Roman"/>
              <a:cs typeface="Times New Roman"/>
              <a:sym typeface="Times New Roman"/>
            </a:endParaRPr>
          </a:p>
          <a:p>
            <a:pPr indent="-315912" lvl="0" marL="457200" rtl="0" algn="l">
              <a:spcBef>
                <a:spcPts val="1200"/>
              </a:spcBef>
              <a:spcAft>
                <a:spcPts val="0"/>
              </a:spcAft>
              <a:buClr>
                <a:srgbClr val="000000"/>
              </a:buClr>
              <a:buSzPct val="100000"/>
              <a:buFont typeface="Arial"/>
              <a:buChar char="●"/>
            </a:pPr>
            <a:r>
              <a:rPr lang="en" sz="5500">
                <a:solidFill>
                  <a:srgbClr val="000000"/>
                </a:solidFill>
                <a:latin typeface="Times New Roman"/>
                <a:ea typeface="Times New Roman"/>
                <a:cs typeface="Times New Roman"/>
                <a:sym typeface="Times New Roman"/>
              </a:rPr>
              <a:t>Select </a:t>
            </a:r>
            <a:r>
              <a:rPr b="1" lang="en" sz="5500">
                <a:solidFill>
                  <a:srgbClr val="000000"/>
                </a:solidFill>
                <a:latin typeface="Times New Roman"/>
                <a:ea typeface="Times New Roman"/>
                <a:cs typeface="Times New Roman"/>
                <a:sym typeface="Times New Roman"/>
              </a:rPr>
              <a:t>S3</a:t>
            </a:r>
            <a:r>
              <a:rPr lang="en" sz="5500">
                <a:solidFill>
                  <a:srgbClr val="000000"/>
                </a:solidFill>
                <a:latin typeface="Times New Roman"/>
                <a:ea typeface="Times New Roman"/>
                <a:cs typeface="Times New Roman"/>
                <a:sym typeface="Times New Roman"/>
              </a:rPr>
              <a:t> as the destination.</a:t>
            </a:r>
            <a:endParaRPr sz="5500">
              <a:solidFill>
                <a:srgbClr val="000000"/>
              </a:solidFill>
              <a:latin typeface="Times New Roman"/>
              <a:ea typeface="Times New Roman"/>
              <a:cs typeface="Times New Roman"/>
              <a:sym typeface="Times New Roman"/>
            </a:endParaRPr>
          </a:p>
          <a:p>
            <a:pPr indent="-315912" lvl="0" marL="457200" rtl="0" algn="l">
              <a:spcBef>
                <a:spcPts val="0"/>
              </a:spcBef>
              <a:spcAft>
                <a:spcPts val="0"/>
              </a:spcAft>
              <a:buClr>
                <a:srgbClr val="000000"/>
              </a:buClr>
              <a:buSzPct val="100000"/>
              <a:buFont typeface="Arial"/>
              <a:buChar char="●"/>
            </a:pPr>
            <a:r>
              <a:rPr lang="en" sz="5500">
                <a:solidFill>
                  <a:srgbClr val="000000"/>
                </a:solidFill>
                <a:latin typeface="Times New Roman"/>
                <a:ea typeface="Times New Roman"/>
                <a:cs typeface="Times New Roman"/>
                <a:sym typeface="Times New Roman"/>
              </a:rPr>
              <a:t>Specify the S3 bucket and the path where the transformed data should be saved (e.g., </a:t>
            </a:r>
            <a:r>
              <a:rPr lang="en" sz="5500">
                <a:solidFill>
                  <a:srgbClr val="188038"/>
                </a:solidFill>
                <a:latin typeface="Times New Roman"/>
                <a:ea typeface="Times New Roman"/>
                <a:cs typeface="Times New Roman"/>
                <a:sym typeface="Times New Roman"/>
              </a:rPr>
              <a:t>s3://my-bucket/output-data/</a:t>
            </a:r>
            <a:r>
              <a:rPr lang="en" sz="5500">
                <a:solidFill>
                  <a:srgbClr val="000000"/>
                </a:solidFill>
                <a:latin typeface="Times New Roman"/>
                <a:ea typeface="Times New Roman"/>
                <a:cs typeface="Times New Roman"/>
                <a:sym typeface="Times New Roman"/>
              </a:rPr>
              <a:t>).</a:t>
            </a:r>
            <a:endParaRPr sz="5500">
              <a:solidFill>
                <a:srgbClr val="000000"/>
              </a:solidFill>
              <a:latin typeface="Times New Roman"/>
              <a:ea typeface="Times New Roman"/>
              <a:cs typeface="Times New Roman"/>
              <a:sym typeface="Times New Roman"/>
            </a:endParaRPr>
          </a:p>
          <a:p>
            <a:pPr indent="-315912" lvl="0" marL="457200" rtl="0" algn="l">
              <a:spcBef>
                <a:spcPts val="0"/>
              </a:spcBef>
              <a:spcAft>
                <a:spcPts val="0"/>
              </a:spcAft>
              <a:buClr>
                <a:srgbClr val="000000"/>
              </a:buClr>
              <a:buSzPct val="100000"/>
              <a:buFont typeface="Times New Roman"/>
              <a:buChar char="●"/>
            </a:pPr>
            <a:r>
              <a:rPr lang="en" sz="5500">
                <a:solidFill>
                  <a:srgbClr val="000000"/>
                </a:solidFill>
                <a:latin typeface="Times New Roman"/>
                <a:ea typeface="Times New Roman"/>
                <a:cs typeface="Times New Roman"/>
                <a:sym typeface="Times New Roman"/>
              </a:rPr>
              <a:t>Define the output format (e.g., CSV, Parquet, JSON).</a:t>
            </a:r>
            <a:endParaRPr sz="55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5500">
                <a:solidFill>
                  <a:srgbClr val="000000"/>
                </a:solidFill>
                <a:latin typeface="Times New Roman"/>
                <a:ea typeface="Times New Roman"/>
                <a:cs typeface="Times New Roman"/>
                <a:sym typeface="Times New Roman"/>
              </a:rPr>
              <a:t>9. Configure Job Options</a:t>
            </a:r>
            <a:endParaRPr b="1" sz="5500">
              <a:solidFill>
                <a:srgbClr val="000000"/>
              </a:solidFill>
              <a:latin typeface="Times New Roman"/>
              <a:ea typeface="Times New Roman"/>
              <a:cs typeface="Times New Roman"/>
              <a:sym typeface="Times New Roman"/>
            </a:endParaRPr>
          </a:p>
          <a:p>
            <a:pPr indent="-315912" lvl="0" marL="457200" rtl="0" algn="l">
              <a:spcBef>
                <a:spcPts val="1200"/>
              </a:spcBef>
              <a:spcAft>
                <a:spcPts val="0"/>
              </a:spcAft>
              <a:buClr>
                <a:srgbClr val="000000"/>
              </a:buClr>
              <a:buSzPct val="100000"/>
              <a:buFont typeface="Arial"/>
              <a:buChar char="●"/>
            </a:pPr>
            <a:r>
              <a:rPr b="1" lang="en" sz="5500">
                <a:solidFill>
                  <a:srgbClr val="000000"/>
                </a:solidFill>
                <a:latin typeface="Times New Roman"/>
                <a:ea typeface="Times New Roman"/>
                <a:cs typeface="Times New Roman"/>
                <a:sym typeface="Times New Roman"/>
              </a:rPr>
              <a:t>Job Bookmarking</a:t>
            </a:r>
            <a:r>
              <a:rPr lang="en" sz="5500">
                <a:solidFill>
                  <a:srgbClr val="000000"/>
                </a:solidFill>
                <a:latin typeface="Times New Roman"/>
                <a:ea typeface="Times New Roman"/>
                <a:cs typeface="Times New Roman"/>
                <a:sym typeface="Times New Roman"/>
              </a:rPr>
              <a:t> (Optional): If you're dealing with large datasets and only want to process new or changed data in subsequent runs, enable job bookmarking.</a:t>
            </a:r>
            <a:endParaRPr sz="5500">
              <a:solidFill>
                <a:srgbClr val="000000"/>
              </a:solidFill>
              <a:latin typeface="Times New Roman"/>
              <a:ea typeface="Times New Roman"/>
              <a:cs typeface="Times New Roman"/>
              <a:sym typeface="Times New Roman"/>
            </a:endParaRPr>
          </a:p>
          <a:p>
            <a:pPr indent="-315912" lvl="0" marL="457200" rtl="0" algn="l">
              <a:spcBef>
                <a:spcPts val="0"/>
              </a:spcBef>
              <a:spcAft>
                <a:spcPts val="0"/>
              </a:spcAft>
              <a:buClr>
                <a:srgbClr val="000000"/>
              </a:buClr>
              <a:buSzPct val="100000"/>
              <a:buFont typeface="Arial"/>
              <a:buChar char="●"/>
            </a:pPr>
            <a:r>
              <a:rPr b="1" lang="en" sz="5500">
                <a:solidFill>
                  <a:srgbClr val="000000"/>
                </a:solidFill>
                <a:latin typeface="Times New Roman"/>
                <a:ea typeface="Times New Roman"/>
                <a:cs typeface="Times New Roman"/>
                <a:sym typeface="Times New Roman"/>
              </a:rPr>
              <a:t>Concurrency</a:t>
            </a:r>
            <a:r>
              <a:rPr lang="en" sz="5500">
                <a:solidFill>
                  <a:srgbClr val="000000"/>
                </a:solidFill>
                <a:latin typeface="Times New Roman"/>
                <a:ea typeface="Times New Roman"/>
                <a:cs typeface="Times New Roman"/>
                <a:sym typeface="Times New Roman"/>
              </a:rPr>
              <a:t> (Optional): You can configure the number of job runs in parallel.</a:t>
            </a:r>
            <a:endParaRPr sz="5500">
              <a:solidFill>
                <a:srgbClr val="000000"/>
              </a:solidFill>
              <a:latin typeface="Times New Roman"/>
              <a:ea typeface="Times New Roman"/>
              <a:cs typeface="Times New Roman"/>
              <a:sym typeface="Times New Roman"/>
            </a:endParaRPr>
          </a:p>
          <a:p>
            <a:pPr indent="-315912" lvl="0" marL="457200" rtl="0" algn="l">
              <a:spcBef>
                <a:spcPts val="0"/>
              </a:spcBef>
              <a:spcAft>
                <a:spcPts val="0"/>
              </a:spcAft>
              <a:buClr>
                <a:srgbClr val="000000"/>
              </a:buClr>
              <a:buSzPct val="100000"/>
              <a:buFont typeface="Arial"/>
              <a:buChar char="●"/>
            </a:pPr>
            <a:r>
              <a:rPr b="1" lang="en" sz="5500">
                <a:solidFill>
                  <a:srgbClr val="000000"/>
                </a:solidFill>
                <a:latin typeface="Times New Roman"/>
                <a:ea typeface="Times New Roman"/>
                <a:cs typeface="Times New Roman"/>
                <a:sym typeface="Times New Roman"/>
              </a:rPr>
              <a:t>Worker Type</a:t>
            </a:r>
            <a:r>
              <a:rPr lang="en" sz="5500">
                <a:solidFill>
                  <a:srgbClr val="000000"/>
                </a:solidFill>
                <a:latin typeface="Times New Roman"/>
                <a:ea typeface="Times New Roman"/>
                <a:cs typeface="Times New Roman"/>
                <a:sym typeface="Times New Roman"/>
              </a:rPr>
              <a:t>: Select the type of worker to use for the job. Choose between </a:t>
            </a:r>
            <a:r>
              <a:rPr lang="en" sz="5500">
                <a:solidFill>
                  <a:srgbClr val="188038"/>
                </a:solidFill>
                <a:latin typeface="Times New Roman"/>
                <a:ea typeface="Times New Roman"/>
                <a:cs typeface="Times New Roman"/>
                <a:sym typeface="Times New Roman"/>
              </a:rPr>
              <a:t>Standard</a:t>
            </a:r>
            <a:r>
              <a:rPr lang="en" sz="5500">
                <a:solidFill>
                  <a:srgbClr val="000000"/>
                </a:solidFill>
                <a:latin typeface="Times New Roman"/>
                <a:ea typeface="Times New Roman"/>
                <a:cs typeface="Times New Roman"/>
                <a:sym typeface="Times New Roman"/>
              </a:rPr>
              <a:t>, </a:t>
            </a:r>
            <a:r>
              <a:rPr lang="en" sz="5500">
                <a:solidFill>
                  <a:srgbClr val="188038"/>
                </a:solidFill>
                <a:latin typeface="Times New Roman"/>
                <a:ea typeface="Times New Roman"/>
                <a:cs typeface="Times New Roman"/>
                <a:sym typeface="Times New Roman"/>
              </a:rPr>
              <a:t>G.1X</a:t>
            </a:r>
            <a:r>
              <a:rPr lang="en" sz="5500">
                <a:solidFill>
                  <a:srgbClr val="000000"/>
                </a:solidFill>
                <a:latin typeface="Times New Roman"/>
                <a:ea typeface="Times New Roman"/>
                <a:cs typeface="Times New Roman"/>
                <a:sym typeface="Times New Roman"/>
              </a:rPr>
              <a:t>, or </a:t>
            </a:r>
            <a:r>
              <a:rPr lang="en" sz="5500">
                <a:solidFill>
                  <a:srgbClr val="188038"/>
                </a:solidFill>
                <a:latin typeface="Times New Roman"/>
                <a:ea typeface="Times New Roman"/>
                <a:cs typeface="Times New Roman"/>
                <a:sym typeface="Times New Roman"/>
              </a:rPr>
              <a:t>G.2X</a:t>
            </a:r>
            <a:r>
              <a:rPr lang="en" sz="5500">
                <a:solidFill>
                  <a:srgbClr val="000000"/>
                </a:solidFill>
                <a:latin typeface="Times New Roman"/>
                <a:ea typeface="Times New Roman"/>
                <a:cs typeface="Times New Roman"/>
                <a:sym typeface="Times New Roman"/>
              </a:rPr>
              <a:t> based on the job’s memory and processing requirements.</a:t>
            </a:r>
            <a:endParaRPr sz="5500">
              <a:solidFill>
                <a:srgbClr val="000000"/>
              </a:solidFill>
              <a:latin typeface="Times New Roman"/>
              <a:ea typeface="Times New Roman"/>
              <a:cs typeface="Times New Roman"/>
              <a:sym typeface="Times New Roman"/>
            </a:endParaRPr>
          </a:p>
          <a:p>
            <a:pPr indent="-315912" lvl="0" marL="457200" rtl="0" algn="l">
              <a:spcBef>
                <a:spcPts val="0"/>
              </a:spcBef>
              <a:spcAft>
                <a:spcPts val="0"/>
              </a:spcAft>
              <a:buClr>
                <a:srgbClr val="000000"/>
              </a:buClr>
              <a:buSzPct val="100000"/>
              <a:buFont typeface="Arial"/>
              <a:buChar char="●"/>
            </a:pPr>
            <a:r>
              <a:rPr b="1" lang="en" sz="5500">
                <a:solidFill>
                  <a:srgbClr val="000000"/>
                </a:solidFill>
                <a:latin typeface="Times New Roman"/>
                <a:ea typeface="Times New Roman"/>
                <a:cs typeface="Times New Roman"/>
                <a:sym typeface="Times New Roman"/>
              </a:rPr>
              <a:t>Number of Workers</a:t>
            </a:r>
            <a:r>
              <a:rPr lang="en" sz="5500">
                <a:solidFill>
                  <a:srgbClr val="000000"/>
                </a:solidFill>
                <a:latin typeface="Times New Roman"/>
                <a:ea typeface="Times New Roman"/>
                <a:cs typeface="Times New Roman"/>
                <a:sym typeface="Times New Roman"/>
              </a:rPr>
              <a:t>: Configure the number of workers to use for the job. Start with 2 or 3 for small jobs and increase as necessary.</a:t>
            </a:r>
            <a:endParaRPr sz="55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idx="1" type="body"/>
          </p:nvPr>
        </p:nvSpPr>
        <p:spPr>
          <a:xfrm>
            <a:off x="177750" y="177750"/>
            <a:ext cx="8496600" cy="4759800"/>
          </a:xfrm>
          <a:prstGeom prst="rect">
            <a:avLst/>
          </a:prstGeom>
        </p:spPr>
        <p:txBody>
          <a:bodyPr anchorCtr="0" anchor="t" bIns="91425" lIns="91425" spcFirstLastPara="1" rIns="91425" wrap="square" tIns="91425">
            <a:normAutofit fontScale="40000" lnSpcReduction="20000"/>
          </a:bodyPr>
          <a:lstStyle/>
          <a:p>
            <a:pPr indent="0" lvl="0" marL="0" rtl="0" algn="l">
              <a:spcBef>
                <a:spcPts val="1200"/>
              </a:spcBef>
              <a:spcAft>
                <a:spcPts val="0"/>
              </a:spcAft>
              <a:buNone/>
            </a:pPr>
            <a:r>
              <a:rPr b="1" lang="en" sz="5500">
                <a:solidFill>
                  <a:srgbClr val="000000"/>
                </a:solidFill>
                <a:latin typeface="Times New Roman"/>
                <a:ea typeface="Times New Roman"/>
                <a:cs typeface="Times New Roman"/>
                <a:sym typeface="Times New Roman"/>
              </a:rPr>
              <a:t>10. Save and Run the Job</a:t>
            </a:r>
            <a:endParaRPr b="1" sz="5500">
              <a:solidFill>
                <a:srgbClr val="000000"/>
              </a:solidFill>
              <a:latin typeface="Times New Roman"/>
              <a:ea typeface="Times New Roman"/>
              <a:cs typeface="Times New Roman"/>
              <a:sym typeface="Times New Roman"/>
            </a:endParaRPr>
          </a:p>
          <a:p>
            <a:pPr indent="-368300" lvl="0" marL="457200" rtl="0" algn="l">
              <a:spcBef>
                <a:spcPts val="1200"/>
              </a:spcBef>
              <a:spcAft>
                <a:spcPts val="0"/>
              </a:spcAft>
              <a:buClr>
                <a:srgbClr val="000000"/>
              </a:buClr>
              <a:buSzPct val="100000"/>
              <a:buFont typeface="Arial"/>
              <a:buChar char="●"/>
            </a:pPr>
            <a:r>
              <a:rPr lang="en" sz="5500">
                <a:solidFill>
                  <a:srgbClr val="000000"/>
                </a:solidFill>
                <a:latin typeface="Times New Roman"/>
                <a:ea typeface="Times New Roman"/>
                <a:cs typeface="Times New Roman"/>
                <a:sym typeface="Times New Roman"/>
              </a:rPr>
              <a:t>Click </a:t>
            </a:r>
            <a:r>
              <a:rPr b="1" lang="en" sz="5500">
                <a:solidFill>
                  <a:srgbClr val="000000"/>
                </a:solidFill>
                <a:latin typeface="Times New Roman"/>
                <a:ea typeface="Times New Roman"/>
                <a:cs typeface="Times New Roman"/>
                <a:sym typeface="Times New Roman"/>
              </a:rPr>
              <a:t>Save</a:t>
            </a:r>
            <a:r>
              <a:rPr lang="en" sz="5500">
                <a:solidFill>
                  <a:srgbClr val="000000"/>
                </a:solidFill>
                <a:latin typeface="Times New Roman"/>
                <a:ea typeface="Times New Roman"/>
                <a:cs typeface="Times New Roman"/>
                <a:sym typeface="Times New Roman"/>
              </a:rPr>
              <a:t> to save your ETL job.</a:t>
            </a:r>
            <a:endParaRPr sz="5500">
              <a:solidFill>
                <a:srgbClr val="000000"/>
              </a:solidFill>
              <a:latin typeface="Times New Roman"/>
              <a:ea typeface="Times New Roman"/>
              <a:cs typeface="Times New Roman"/>
              <a:sym typeface="Times New Roman"/>
            </a:endParaRPr>
          </a:p>
          <a:p>
            <a:pPr indent="-368300" lvl="0" marL="457200" rtl="0" algn="l">
              <a:spcBef>
                <a:spcPts val="0"/>
              </a:spcBef>
              <a:spcAft>
                <a:spcPts val="0"/>
              </a:spcAft>
              <a:buClr>
                <a:srgbClr val="000000"/>
              </a:buClr>
              <a:buSzPct val="100000"/>
              <a:buFont typeface="Arial"/>
              <a:buChar char="●"/>
            </a:pPr>
            <a:r>
              <a:rPr lang="en" sz="5500">
                <a:solidFill>
                  <a:srgbClr val="000000"/>
                </a:solidFill>
                <a:latin typeface="Times New Roman"/>
                <a:ea typeface="Times New Roman"/>
                <a:cs typeface="Times New Roman"/>
                <a:sym typeface="Times New Roman"/>
              </a:rPr>
              <a:t>Click </a:t>
            </a:r>
            <a:r>
              <a:rPr b="1" lang="en" sz="5500">
                <a:solidFill>
                  <a:srgbClr val="000000"/>
                </a:solidFill>
                <a:latin typeface="Times New Roman"/>
                <a:ea typeface="Times New Roman"/>
                <a:cs typeface="Times New Roman"/>
                <a:sym typeface="Times New Roman"/>
              </a:rPr>
              <a:t>Run</a:t>
            </a:r>
            <a:r>
              <a:rPr lang="en" sz="5500">
                <a:solidFill>
                  <a:srgbClr val="000000"/>
                </a:solidFill>
                <a:latin typeface="Times New Roman"/>
                <a:ea typeface="Times New Roman"/>
                <a:cs typeface="Times New Roman"/>
                <a:sym typeface="Times New Roman"/>
              </a:rPr>
              <a:t> to execute the job. AWS Glue will extract data from the source, apply transformations, and load the results into the target destination.</a:t>
            </a:r>
            <a:endParaRPr sz="55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5500">
                <a:solidFill>
                  <a:srgbClr val="000000"/>
                </a:solidFill>
                <a:latin typeface="Times New Roman"/>
                <a:ea typeface="Times New Roman"/>
                <a:cs typeface="Times New Roman"/>
                <a:sym typeface="Times New Roman"/>
              </a:rPr>
              <a:t>11. Monitor the Job</a:t>
            </a:r>
            <a:endParaRPr b="1" sz="5500">
              <a:solidFill>
                <a:srgbClr val="000000"/>
              </a:solidFill>
              <a:latin typeface="Times New Roman"/>
              <a:ea typeface="Times New Roman"/>
              <a:cs typeface="Times New Roman"/>
              <a:sym typeface="Times New Roman"/>
            </a:endParaRPr>
          </a:p>
          <a:p>
            <a:pPr indent="-368300" lvl="0" marL="457200" rtl="0" algn="l">
              <a:spcBef>
                <a:spcPts val="1200"/>
              </a:spcBef>
              <a:spcAft>
                <a:spcPts val="0"/>
              </a:spcAft>
              <a:buClr>
                <a:srgbClr val="000000"/>
              </a:buClr>
              <a:buSzPct val="100000"/>
              <a:buFont typeface="Arial"/>
              <a:buChar char="●"/>
            </a:pPr>
            <a:r>
              <a:rPr lang="en" sz="5500">
                <a:solidFill>
                  <a:srgbClr val="000000"/>
                </a:solidFill>
                <a:latin typeface="Times New Roman"/>
                <a:ea typeface="Times New Roman"/>
                <a:cs typeface="Times New Roman"/>
                <a:sym typeface="Times New Roman"/>
              </a:rPr>
              <a:t>You can monitor the job’s progress in the </a:t>
            </a:r>
            <a:r>
              <a:rPr b="1" lang="en" sz="5500">
                <a:solidFill>
                  <a:srgbClr val="000000"/>
                </a:solidFill>
                <a:latin typeface="Times New Roman"/>
                <a:ea typeface="Times New Roman"/>
                <a:cs typeface="Times New Roman"/>
                <a:sym typeface="Times New Roman"/>
              </a:rPr>
              <a:t>AWS Glue Studio</a:t>
            </a:r>
            <a:r>
              <a:rPr lang="en" sz="5500">
                <a:solidFill>
                  <a:srgbClr val="000000"/>
                </a:solidFill>
                <a:latin typeface="Times New Roman"/>
                <a:ea typeface="Times New Roman"/>
                <a:cs typeface="Times New Roman"/>
                <a:sym typeface="Times New Roman"/>
              </a:rPr>
              <a:t> dashboard.</a:t>
            </a:r>
            <a:endParaRPr sz="5500">
              <a:solidFill>
                <a:srgbClr val="000000"/>
              </a:solidFill>
              <a:latin typeface="Times New Roman"/>
              <a:ea typeface="Times New Roman"/>
              <a:cs typeface="Times New Roman"/>
              <a:sym typeface="Times New Roman"/>
            </a:endParaRPr>
          </a:p>
          <a:p>
            <a:pPr indent="-368300" lvl="0" marL="457200" rtl="0" algn="l">
              <a:spcBef>
                <a:spcPts val="0"/>
              </a:spcBef>
              <a:spcAft>
                <a:spcPts val="0"/>
              </a:spcAft>
              <a:buClr>
                <a:srgbClr val="000000"/>
              </a:buClr>
              <a:buSzPct val="100000"/>
              <a:buFont typeface="Arial"/>
              <a:buChar char="●"/>
            </a:pPr>
            <a:r>
              <a:rPr lang="en" sz="5500">
                <a:solidFill>
                  <a:srgbClr val="000000"/>
                </a:solidFill>
                <a:latin typeface="Times New Roman"/>
                <a:ea typeface="Times New Roman"/>
                <a:cs typeface="Times New Roman"/>
                <a:sym typeface="Times New Roman"/>
              </a:rPr>
              <a:t>The </a:t>
            </a:r>
            <a:r>
              <a:rPr b="1" lang="en" sz="5500">
                <a:solidFill>
                  <a:srgbClr val="000000"/>
                </a:solidFill>
                <a:latin typeface="Times New Roman"/>
                <a:ea typeface="Times New Roman"/>
                <a:cs typeface="Times New Roman"/>
                <a:sym typeface="Times New Roman"/>
              </a:rPr>
              <a:t>Run Status</a:t>
            </a:r>
            <a:r>
              <a:rPr lang="en" sz="5500">
                <a:solidFill>
                  <a:srgbClr val="000000"/>
                </a:solidFill>
                <a:latin typeface="Times New Roman"/>
                <a:ea typeface="Times New Roman"/>
                <a:cs typeface="Times New Roman"/>
                <a:sym typeface="Times New Roman"/>
              </a:rPr>
              <a:t> section shows the job status (e.g., running, completed, or failed). You can also view logs for the job via </a:t>
            </a:r>
            <a:r>
              <a:rPr b="1" lang="en" sz="5500">
                <a:solidFill>
                  <a:srgbClr val="000000"/>
                </a:solidFill>
                <a:latin typeface="Times New Roman"/>
                <a:ea typeface="Times New Roman"/>
                <a:cs typeface="Times New Roman"/>
                <a:sym typeface="Times New Roman"/>
              </a:rPr>
              <a:t>Amazon CloudWatch</a:t>
            </a:r>
            <a:r>
              <a:rPr lang="en" sz="5500">
                <a:solidFill>
                  <a:srgbClr val="000000"/>
                </a:solidFill>
                <a:latin typeface="Times New Roman"/>
                <a:ea typeface="Times New Roman"/>
                <a:cs typeface="Times New Roman"/>
                <a:sym typeface="Times New Roman"/>
              </a:rPr>
              <a:t> to troubleshoot any issues.</a:t>
            </a:r>
            <a:endParaRPr sz="55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idx="1" type="body"/>
          </p:nvPr>
        </p:nvSpPr>
        <p:spPr>
          <a:xfrm>
            <a:off x="39500" y="0"/>
            <a:ext cx="8792700" cy="456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24"/>
          <p:cNvPicPr preferRelativeResize="0"/>
          <p:nvPr/>
        </p:nvPicPr>
        <p:blipFill>
          <a:blip r:embed="rId3">
            <a:alphaModFix/>
          </a:blip>
          <a:stretch>
            <a:fillRect/>
          </a:stretch>
        </p:blipFill>
        <p:spPr>
          <a:xfrm>
            <a:off x="82450" y="118500"/>
            <a:ext cx="5082025" cy="3337652"/>
          </a:xfrm>
          <a:prstGeom prst="rect">
            <a:avLst/>
          </a:prstGeom>
          <a:noFill/>
          <a:ln>
            <a:noFill/>
          </a:ln>
        </p:spPr>
      </p:pic>
      <p:pic>
        <p:nvPicPr>
          <p:cNvPr id="150" name="Google Shape;150;p24"/>
          <p:cNvPicPr preferRelativeResize="0"/>
          <p:nvPr/>
        </p:nvPicPr>
        <p:blipFill>
          <a:blip r:embed="rId4">
            <a:alphaModFix/>
          </a:blip>
          <a:stretch>
            <a:fillRect/>
          </a:stretch>
        </p:blipFill>
        <p:spPr>
          <a:xfrm>
            <a:off x="4100875" y="118500"/>
            <a:ext cx="4876375" cy="3166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idx="1" type="body"/>
          </p:nvPr>
        </p:nvSpPr>
        <p:spPr>
          <a:xfrm>
            <a:off x="59250" y="0"/>
            <a:ext cx="8773200" cy="456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6" name="Google Shape;156;p25"/>
          <p:cNvPicPr preferRelativeResize="0"/>
          <p:nvPr/>
        </p:nvPicPr>
        <p:blipFill>
          <a:blip r:embed="rId3">
            <a:alphaModFix/>
          </a:blip>
          <a:stretch>
            <a:fillRect/>
          </a:stretch>
        </p:blipFill>
        <p:spPr>
          <a:xfrm>
            <a:off x="118500" y="0"/>
            <a:ext cx="4799124" cy="3396900"/>
          </a:xfrm>
          <a:prstGeom prst="rect">
            <a:avLst/>
          </a:prstGeom>
          <a:noFill/>
          <a:ln>
            <a:noFill/>
          </a:ln>
        </p:spPr>
      </p:pic>
      <p:pic>
        <p:nvPicPr>
          <p:cNvPr id="157" name="Google Shape;157;p25"/>
          <p:cNvPicPr preferRelativeResize="0"/>
          <p:nvPr/>
        </p:nvPicPr>
        <p:blipFill>
          <a:blip r:embed="rId4">
            <a:alphaModFix/>
          </a:blip>
          <a:stretch>
            <a:fillRect/>
          </a:stretch>
        </p:blipFill>
        <p:spPr>
          <a:xfrm>
            <a:off x="4690500" y="0"/>
            <a:ext cx="4497802" cy="3396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0" y="0"/>
            <a:ext cx="8520600" cy="607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SzPts val="990"/>
              <a:buNone/>
            </a:pPr>
            <a:r>
              <a:rPr b="1" lang="en" sz="1570">
                <a:solidFill>
                  <a:srgbClr val="000000"/>
                </a:solidFill>
                <a:latin typeface="Times New Roman"/>
                <a:ea typeface="Times New Roman"/>
                <a:cs typeface="Times New Roman"/>
                <a:sym typeface="Times New Roman"/>
              </a:rPr>
              <a:t>CREATING AN RDS DATABASE VIA AWS MANAGEMENT CONSOLE</a:t>
            </a:r>
            <a:endParaRPr b="1" sz="1570">
              <a:solidFill>
                <a:srgbClr val="000000"/>
              </a:solidFill>
              <a:latin typeface="Times New Roman"/>
              <a:ea typeface="Times New Roman"/>
              <a:cs typeface="Times New Roman"/>
              <a:sym typeface="Times New Roman"/>
            </a:endParaRPr>
          </a:p>
          <a:p>
            <a:pPr indent="0" lvl="0" marL="0" rtl="0" algn="l">
              <a:spcBef>
                <a:spcPts val="400"/>
              </a:spcBef>
              <a:spcAft>
                <a:spcPts val="0"/>
              </a:spcAft>
              <a:buSzPts val="990"/>
              <a:buNone/>
            </a:pPr>
            <a:r>
              <a:t/>
            </a:r>
            <a:endParaRPr sz="2700"/>
          </a:p>
        </p:txBody>
      </p:sp>
      <p:sp>
        <p:nvSpPr>
          <p:cNvPr id="163" name="Google Shape;163;p26"/>
          <p:cNvSpPr txBox="1"/>
          <p:nvPr>
            <p:ph idx="1" type="body"/>
          </p:nvPr>
        </p:nvSpPr>
        <p:spPr>
          <a:xfrm>
            <a:off x="0" y="400450"/>
            <a:ext cx="8782800" cy="4536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100">
                <a:solidFill>
                  <a:srgbClr val="000000"/>
                </a:solidFill>
                <a:latin typeface="Arial"/>
                <a:ea typeface="Arial"/>
                <a:cs typeface="Arial"/>
                <a:sym typeface="Arial"/>
              </a:rPr>
              <a:t>Step 1: Sign in to AWS Management Console</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Go to the</a:t>
            </a:r>
            <a:r>
              <a:rPr lang="en" sz="110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 sz="1100" u="sng">
                <a:solidFill>
                  <a:schemeClr val="accent5"/>
                </a:solidFill>
                <a:latin typeface="Arial"/>
                <a:ea typeface="Arial"/>
                <a:cs typeface="Arial"/>
                <a:sym typeface="Arial"/>
                <a:hlinkClick r:id="rId4">
                  <a:extLst>
                    <a:ext uri="{A12FA001-AC4F-418D-AE19-62706E023703}">
                      <ahyp:hlinkClr val="tx"/>
                    </a:ext>
                  </a:extLst>
                </a:hlinkClick>
              </a:rPr>
              <a:t>AWS Management Console</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Log in with your credentials.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2: Open the RDS Console</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In the search bar at the top, type </a:t>
            </a:r>
            <a:r>
              <a:rPr b="1" lang="en" sz="1100">
                <a:solidFill>
                  <a:srgbClr val="000000"/>
                </a:solidFill>
                <a:latin typeface="Arial"/>
                <a:ea typeface="Arial"/>
                <a:cs typeface="Arial"/>
                <a:sym typeface="Arial"/>
              </a:rPr>
              <a:t>RDS</a:t>
            </a:r>
            <a:r>
              <a:rPr lang="en" sz="1100">
                <a:solidFill>
                  <a:srgbClr val="000000"/>
                </a:solidFill>
                <a:latin typeface="Arial"/>
                <a:ea typeface="Arial"/>
                <a:cs typeface="Arial"/>
                <a:sym typeface="Arial"/>
              </a:rPr>
              <a:t> and select </a:t>
            </a:r>
            <a:r>
              <a:rPr b="1" lang="en" sz="1100">
                <a:solidFill>
                  <a:srgbClr val="000000"/>
                </a:solidFill>
                <a:latin typeface="Arial"/>
                <a:ea typeface="Arial"/>
                <a:cs typeface="Arial"/>
                <a:sym typeface="Arial"/>
              </a:rPr>
              <a:t>Amazon RDS</a:t>
            </a:r>
            <a:r>
              <a:rPr lang="en" sz="1100">
                <a:solidFill>
                  <a:srgbClr val="000000"/>
                </a:solidFill>
                <a:latin typeface="Arial"/>
                <a:ea typeface="Arial"/>
                <a:cs typeface="Arial"/>
                <a:sym typeface="Arial"/>
              </a:rPr>
              <a:t> from the dropdown.</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This will take you to the Amazon RDS dashboard.</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3: Create a New Database</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In the RDS dashboard, click on the </a:t>
            </a:r>
            <a:r>
              <a:rPr b="1" lang="en" sz="1100">
                <a:solidFill>
                  <a:srgbClr val="000000"/>
                </a:solidFill>
                <a:latin typeface="Arial"/>
                <a:ea typeface="Arial"/>
                <a:cs typeface="Arial"/>
                <a:sym typeface="Arial"/>
              </a:rPr>
              <a:t>Databases</a:t>
            </a:r>
            <a:r>
              <a:rPr lang="en" sz="1100">
                <a:solidFill>
                  <a:srgbClr val="000000"/>
                </a:solidFill>
                <a:latin typeface="Arial"/>
                <a:ea typeface="Arial"/>
                <a:cs typeface="Arial"/>
                <a:sym typeface="Arial"/>
              </a:rPr>
              <a:t> tab in the left-hand panel.</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Click on the </a:t>
            </a:r>
            <a:r>
              <a:rPr b="1" lang="en" sz="1100">
                <a:solidFill>
                  <a:srgbClr val="000000"/>
                </a:solidFill>
                <a:latin typeface="Arial"/>
                <a:ea typeface="Arial"/>
                <a:cs typeface="Arial"/>
                <a:sym typeface="Arial"/>
              </a:rPr>
              <a:t>Create database</a:t>
            </a:r>
            <a:r>
              <a:rPr lang="en" sz="1100">
                <a:solidFill>
                  <a:srgbClr val="000000"/>
                </a:solidFill>
                <a:latin typeface="Arial"/>
                <a:ea typeface="Arial"/>
                <a:cs typeface="Arial"/>
                <a:sym typeface="Arial"/>
              </a:rPr>
              <a:t> button.</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4: Choose a Database Creation Method</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Standard Create</a:t>
            </a:r>
            <a:r>
              <a:rPr lang="en" sz="1100">
                <a:solidFill>
                  <a:srgbClr val="000000"/>
                </a:solidFill>
                <a:latin typeface="Arial"/>
                <a:ea typeface="Arial"/>
                <a:cs typeface="Arial"/>
                <a:sym typeface="Arial"/>
              </a:rPr>
              <a:t>: Gives you more control and customization options, including the instance type, network settings, and storage options.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Easy Create</a:t>
            </a:r>
            <a:r>
              <a:rPr lang="en" sz="1100">
                <a:solidFill>
                  <a:srgbClr val="000000"/>
                </a:solidFill>
                <a:latin typeface="Arial"/>
                <a:ea typeface="Arial"/>
                <a:cs typeface="Arial"/>
                <a:sym typeface="Arial"/>
              </a:rPr>
              <a:t>: A simplified process with fewer configuration options (for basic setups).</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For more customization, choose </a:t>
            </a:r>
            <a:r>
              <a:rPr b="1" lang="en" sz="1100">
                <a:solidFill>
                  <a:srgbClr val="000000"/>
                </a:solidFill>
                <a:latin typeface="Arial"/>
                <a:ea typeface="Arial"/>
                <a:cs typeface="Arial"/>
                <a:sym typeface="Arial"/>
              </a:rPr>
              <a:t>Standard Create</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idx="1" type="body"/>
          </p:nvPr>
        </p:nvSpPr>
        <p:spPr>
          <a:xfrm>
            <a:off x="79000" y="39500"/>
            <a:ext cx="9025500" cy="4868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000">
                <a:solidFill>
                  <a:srgbClr val="000000"/>
                </a:solidFill>
                <a:latin typeface="Times New Roman"/>
                <a:ea typeface="Times New Roman"/>
                <a:cs typeface="Times New Roman"/>
                <a:sym typeface="Times New Roman"/>
              </a:rPr>
              <a:t>Step 5: Choose a Database Engine</a:t>
            </a:r>
            <a:endParaRPr b="1" sz="1000">
              <a:solidFill>
                <a:srgbClr val="000000"/>
              </a:solidFill>
              <a:latin typeface="Times New Roman"/>
              <a:ea typeface="Times New Roman"/>
              <a:cs typeface="Times New Roman"/>
              <a:sym typeface="Times New Roman"/>
            </a:endParaRPr>
          </a:p>
          <a:p>
            <a:pPr indent="-292100" lvl="0" marL="457200" rtl="0" algn="l">
              <a:spcBef>
                <a:spcPts val="1200"/>
              </a:spcBef>
              <a:spcAft>
                <a:spcPts val="0"/>
              </a:spcAft>
              <a:buClr>
                <a:srgbClr val="000000"/>
              </a:buClr>
              <a:buSzPts val="1000"/>
              <a:buFont typeface="Times New Roman"/>
              <a:buChar char="●"/>
            </a:pPr>
            <a:r>
              <a:rPr lang="en" sz="1000">
                <a:solidFill>
                  <a:srgbClr val="000000"/>
                </a:solidFill>
                <a:latin typeface="Times New Roman"/>
                <a:ea typeface="Times New Roman"/>
                <a:cs typeface="Times New Roman"/>
                <a:sym typeface="Times New Roman"/>
              </a:rPr>
              <a:t>Select the type of database engine you want to use:</a:t>
            </a:r>
            <a:endParaRPr sz="1000">
              <a:solidFill>
                <a:srgbClr val="000000"/>
              </a:solidFill>
              <a:latin typeface="Times New Roman"/>
              <a:ea typeface="Times New Roman"/>
              <a:cs typeface="Times New Roman"/>
              <a:sym typeface="Times New Roman"/>
            </a:endParaRPr>
          </a:p>
          <a:p>
            <a:pPr indent="-292100" lvl="1" marL="914400" rtl="0" algn="l">
              <a:spcBef>
                <a:spcPts val="0"/>
              </a:spcBef>
              <a:spcAft>
                <a:spcPts val="0"/>
              </a:spcAft>
              <a:buClr>
                <a:srgbClr val="000000"/>
              </a:buClr>
              <a:buSzPts val="1000"/>
              <a:buFont typeface="Arial"/>
              <a:buChar char="○"/>
            </a:pPr>
            <a:r>
              <a:rPr b="1" lang="en" sz="1000">
                <a:solidFill>
                  <a:srgbClr val="000000"/>
                </a:solidFill>
                <a:latin typeface="Times New Roman"/>
                <a:ea typeface="Times New Roman"/>
                <a:cs typeface="Times New Roman"/>
                <a:sym typeface="Times New Roman"/>
              </a:rPr>
              <a:t>Amazon Aurora</a:t>
            </a:r>
            <a:r>
              <a:rPr lang="en" sz="1000">
                <a:solidFill>
                  <a:srgbClr val="000000"/>
                </a:solidFill>
                <a:latin typeface="Times New Roman"/>
                <a:ea typeface="Times New Roman"/>
                <a:cs typeface="Times New Roman"/>
                <a:sym typeface="Times New Roman"/>
              </a:rPr>
              <a:t> (MySQL-compatible or PostgreSQL-compatible)</a:t>
            </a:r>
            <a:endParaRPr sz="1000">
              <a:solidFill>
                <a:srgbClr val="000000"/>
              </a:solidFill>
              <a:latin typeface="Times New Roman"/>
              <a:ea typeface="Times New Roman"/>
              <a:cs typeface="Times New Roman"/>
              <a:sym typeface="Times New Roman"/>
            </a:endParaRPr>
          </a:p>
          <a:p>
            <a:pPr indent="-292100" lvl="1" marL="914400" rtl="0" algn="l">
              <a:spcBef>
                <a:spcPts val="0"/>
              </a:spcBef>
              <a:spcAft>
                <a:spcPts val="0"/>
              </a:spcAft>
              <a:buClr>
                <a:srgbClr val="000000"/>
              </a:buClr>
              <a:buSzPts val="1000"/>
              <a:buFont typeface="Times New Roman"/>
              <a:buChar char="○"/>
            </a:pPr>
            <a:r>
              <a:rPr b="1" lang="en" sz="1000">
                <a:solidFill>
                  <a:srgbClr val="000000"/>
                </a:solidFill>
                <a:latin typeface="Times New Roman"/>
                <a:ea typeface="Times New Roman"/>
                <a:cs typeface="Times New Roman"/>
                <a:sym typeface="Times New Roman"/>
              </a:rPr>
              <a:t>MySQL</a:t>
            </a:r>
            <a:endParaRPr b="1" sz="1000">
              <a:solidFill>
                <a:srgbClr val="000000"/>
              </a:solidFill>
              <a:latin typeface="Times New Roman"/>
              <a:ea typeface="Times New Roman"/>
              <a:cs typeface="Times New Roman"/>
              <a:sym typeface="Times New Roman"/>
            </a:endParaRPr>
          </a:p>
          <a:p>
            <a:pPr indent="-292100" lvl="1" marL="914400" rtl="0" algn="l">
              <a:spcBef>
                <a:spcPts val="0"/>
              </a:spcBef>
              <a:spcAft>
                <a:spcPts val="0"/>
              </a:spcAft>
              <a:buClr>
                <a:srgbClr val="000000"/>
              </a:buClr>
              <a:buSzPts val="1000"/>
              <a:buFont typeface="Times New Roman"/>
              <a:buChar char="○"/>
            </a:pPr>
            <a:r>
              <a:rPr b="1" lang="en" sz="1000">
                <a:solidFill>
                  <a:srgbClr val="000000"/>
                </a:solidFill>
                <a:latin typeface="Times New Roman"/>
                <a:ea typeface="Times New Roman"/>
                <a:cs typeface="Times New Roman"/>
                <a:sym typeface="Times New Roman"/>
              </a:rPr>
              <a:t>PostgreSQL</a:t>
            </a:r>
            <a:endParaRPr b="1" sz="1000">
              <a:solidFill>
                <a:srgbClr val="000000"/>
              </a:solidFill>
              <a:latin typeface="Times New Roman"/>
              <a:ea typeface="Times New Roman"/>
              <a:cs typeface="Times New Roman"/>
              <a:sym typeface="Times New Roman"/>
            </a:endParaRPr>
          </a:p>
          <a:p>
            <a:pPr indent="-292100" lvl="1" marL="914400" rtl="0" algn="l">
              <a:spcBef>
                <a:spcPts val="0"/>
              </a:spcBef>
              <a:spcAft>
                <a:spcPts val="0"/>
              </a:spcAft>
              <a:buClr>
                <a:srgbClr val="000000"/>
              </a:buClr>
              <a:buSzPts val="1000"/>
              <a:buFont typeface="Times New Roman"/>
              <a:buChar char="○"/>
            </a:pPr>
            <a:r>
              <a:rPr b="1" lang="en" sz="1000">
                <a:solidFill>
                  <a:srgbClr val="000000"/>
                </a:solidFill>
                <a:latin typeface="Times New Roman"/>
                <a:ea typeface="Times New Roman"/>
                <a:cs typeface="Times New Roman"/>
                <a:sym typeface="Times New Roman"/>
              </a:rPr>
              <a:t>MariaDB</a:t>
            </a:r>
            <a:endParaRPr b="1" sz="1000">
              <a:solidFill>
                <a:srgbClr val="000000"/>
              </a:solidFill>
              <a:latin typeface="Times New Roman"/>
              <a:ea typeface="Times New Roman"/>
              <a:cs typeface="Times New Roman"/>
              <a:sym typeface="Times New Roman"/>
            </a:endParaRPr>
          </a:p>
          <a:p>
            <a:pPr indent="-292100" lvl="1" marL="914400" rtl="0" algn="l">
              <a:spcBef>
                <a:spcPts val="0"/>
              </a:spcBef>
              <a:spcAft>
                <a:spcPts val="0"/>
              </a:spcAft>
              <a:buClr>
                <a:srgbClr val="000000"/>
              </a:buClr>
              <a:buSzPts val="1000"/>
              <a:buFont typeface="Times New Roman"/>
              <a:buChar char="○"/>
            </a:pPr>
            <a:r>
              <a:rPr b="1" lang="en" sz="1000">
                <a:solidFill>
                  <a:srgbClr val="000000"/>
                </a:solidFill>
                <a:latin typeface="Times New Roman"/>
                <a:ea typeface="Times New Roman"/>
                <a:cs typeface="Times New Roman"/>
                <a:sym typeface="Times New Roman"/>
              </a:rPr>
              <a:t>Oracle</a:t>
            </a:r>
            <a:endParaRPr b="1" sz="1000">
              <a:solidFill>
                <a:srgbClr val="000000"/>
              </a:solidFill>
              <a:latin typeface="Times New Roman"/>
              <a:ea typeface="Times New Roman"/>
              <a:cs typeface="Times New Roman"/>
              <a:sym typeface="Times New Roman"/>
            </a:endParaRPr>
          </a:p>
          <a:p>
            <a:pPr indent="-292100" lvl="1" marL="914400" rtl="0" algn="l">
              <a:spcBef>
                <a:spcPts val="0"/>
              </a:spcBef>
              <a:spcAft>
                <a:spcPts val="0"/>
              </a:spcAft>
              <a:buClr>
                <a:srgbClr val="000000"/>
              </a:buClr>
              <a:buSzPts val="1000"/>
              <a:buFont typeface="Times New Roman"/>
              <a:buChar char="○"/>
            </a:pPr>
            <a:r>
              <a:rPr b="1" lang="en" sz="1000">
                <a:solidFill>
                  <a:srgbClr val="000000"/>
                </a:solidFill>
                <a:latin typeface="Times New Roman"/>
                <a:ea typeface="Times New Roman"/>
                <a:cs typeface="Times New Roman"/>
                <a:sym typeface="Times New Roman"/>
              </a:rPr>
              <a:t>Microsoft SQL Server</a:t>
            </a:r>
            <a:endParaRPr b="1"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000">
                <a:solidFill>
                  <a:srgbClr val="000000"/>
                </a:solidFill>
                <a:latin typeface="Times New Roman"/>
                <a:ea typeface="Times New Roman"/>
                <a:cs typeface="Times New Roman"/>
                <a:sym typeface="Times New Roman"/>
              </a:rPr>
              <a:t>Example: If you want to use </a:t>
            </a:r>
            <a:r>
              <a:rPr b="1" lang="en" sz="1000">
                <a:solidFill>
                  <a:srgbClr val="000000"/>
                </a:solidFill>
                <a:latin typeface="Times New Roman"/>
                <a:ea typeface="Times New Roman"/>
                <a:cs typeface="Times New Roman"/>
                <a:sym typeface="Times New Roman"/>
              </a:rPr>
              <a:t>MySQL</a:t>
            </a:r>
            <a:r>
              <a:rPr lang="en" sz="1000">
                <a:solidFill>
                  <a:srgbClr val="000000"/>
                </a:solidFill>
                <a:latin typeface="Times New Roman"/>
                <a:ea typeface="Times New Roman"/>
                <a:cs typeface="Times New Roman"/>
                <a:sym typeface="Times New Roman"/>
              </a:rPr>
              <a:t>, select </a:t>
            </a:r>
            <a:r>
              <a:rPr b="1" lang="en" sz="1000">
                <a:solidFill>
                  <a:srgbClr val="000000"/>
                </a:solidFill>
                <a:latin typeface="Times New Roman"/>
                <a:ea typeface="Times New Roman"/>
                <a:cs typeface="Times New Roman"/>
                <a:sym typeface="Times New Roman"/>
              </a:rPr>
              <a:t>MySQL</a:t>
            </a:r>
            <a:r>
              <a:rPr lang="en" sz="1000">
                <a:solidFill>
                  <a:srgbClr val="000000"/>
                </a:solidFill>
                <a:latin typeface="Times New Roman"/>
                <a:ea typeface="Times New Roman"/>
                <a:cs typeface="Times New Roman"/>
                <a:sym typeface="Times New Roman"/>
              </a:rPr>
              <a:t> as the engine.</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1000">
                <a:solidFill>
                  <a:srgbClr val="000000"/>
                </a:solidFill>
                <a:latin typeface="Times New Roman"/>
                <a:ea typeface="Times New Roman"/>
                <a:cs typeface="Times New Roman"/>
                <a:sym typeface="Times New Roman"/>
              </a:rPr>
              <a:t>Step 6: Specify Version and Templates</a:t>
            </a:r>
            <a:endParaRPr b="1" sz="1000">
              <a:solidFill>
                <a:srgbClr val="000000"/>
              </a:solidFill>
              <a:latin typeface="Times New Roman"/>
              <a:ea typeface="Times New Roman"/>
              <a:cs typeface="Times New Roman"/>
              <a:sym typeface="Times New Roman"/>
            </a:endParaRPr>
          </a:p>
          <a:p>
            <a:pPr indent="-292100" lvl="0" marL="457200" rtl="0" algn="l">
              <a:spcBef>
                <a:spcPts val="1200"/>
              </a:spcBef>
              <a:spcAft>
                <a:spcPts val="0"/>
              </a:spcAft>
              <a:buClr>
                <a:srgbClr val="000000"/>
              </a:buClr>
              <a:buSzPts val="1000"/>
              <a:buFont typeface="Arial"/>
              <a:buChar char="●"/>
            </a:pPr>
            <a:r>
              <a:rPr b="1" lang="en" sz="1000">
                <a:solidFill>
                  <a:srgbClr val="000000"/>
                </a:solidFill>
                <a:latin typeface="Times New Roman"/>
                <a:ea typeface="Times New Roman"/>
                <a:cs typeface="Times New Roman"/>
                <a:sym typeface="Times New Roman"/>
              </a:rPr>
              <a:t>Version</a:t>
            </a:r>
            <a:r>
              <a:rPr lang="en" sz="1000">
                <a:solidFill>
                  <a:srgbClr val="000000"/>
                </a:solidFill>
                <a:latin typeface="Times New Roman"/>
                <a:ea typeface="Times New Roman"/>
                <a:cs typeface="Times New Roman"/>
                <a:sym typeface="Times New Roman"/>
              </a:rPr>
              <a:t>: Choose the version of the database engine you want to use (e.g., MySQL 8.0, PostgreSQL 13).</a:t>
            </a:r>
            <a:endParaRPr sz="1000">
              <a:solidFill>
                <a:srgbClr val="000000"/>
              </a:solidFill>
              <a:latin typeface="Times New Roman"/>
              <a:ea typeface="Times New Roman"/>
              <a:cs typeface="Times New Roman"/>
              <a:sym typeface="Times New Roman"/>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Times New Roman"/>
                <a:ea typeface="Times New Roman"/>
                <a:cs typeface="Times New Roman"/>
                <a:sym typeface="Times New Roman"/>
              </a:rPr>
              <a:t>Templates</a:t>
            </a:r>
            <a:r>
              <a:rPr lang="en" sz="1000">
                <a:solidFill>
                  <a:srgbClr val="000000"/>
                </a:solidFill>
                <a:latin typeface="Times New Roman"/>
                <a:ea typeface="Times New Roman"/>
                <a:cs typeface="Times New Roman"/>
                <a:sym typeface="Times New Roman"/>
              </a:rPr>
              <a:t>:</a:t>
            </a:r>
            <a:endParaRPr sz="1000">
              <a:solidFill>
                <a:srgbClr val="000000"/>
              </a:solidFill>
              <a:latin typeface="Times New Roman"/>
              <a:ea typeface="Times New Roman"/>
              <a:cs typeface="Times New Roman"/>
              <a:sym typeface="Times New Roman"/>
            </a:endParaRPr>
          </a:p>
          <a:p>
            <a:pPr indent="-292100" lvl="1" marL="914400" rtl="0" algn="l">
              <a:spcBef>
                <a:spcPts val="0"/>
              </a:spcBef>
              <a:spcAft>
                <a:spcPts val="0"/>
              </a:spcAft>
              <a:buClr>
                <a:srgbClr val="000000"/>
              </a:buClr>
              <a:buSzPts val="1000"/>
              <a:buFont typeface="Arial"/>
              <a:buChar char="○"/>
            </a:pPr>
            <a:r>
              <a:rPr b="1" lang="en" sz="1000">
                <a:solidFill>
                  <a:srgbClr val="000000"/>
                </a:solidFill>
                <a:latin typeface="Times New Roman"/>
                <a:ea typeface="Times New Roman"/>
                <a:cs typeface="Times New Roman"/>
                <a:sym typeface="Times New Roman"/>
              </a:rPr>
              <a:t>Production</a:t>
            </a:r>
            <a:r>
              <a:rPr lang="en" sz="1000">
                <a:solidFill>
                  <a:srgbClr val="000000"/>
                </a:solidFill>
                <a:latin typeface="Times New Roman"/>
                <a:ea typeface="Times New Roman"/>
                <a:cs typeface="Times New Roman"/>
                <a:sym typeface="Times New Roman"/>
              </a:rPr>
              <a:t>: For workloads requiring high availability and backups (includes Multi-AZ deployment and backups).</a:t>
            </a:r>
            <a:endParaRPr sz="1000">
              <a:solidFill>
                <a:srgbClr val="000000"/>
              </a:solidFill>
              <a:latin typeface="Times New Roman"/>
              <a:ea typeface="Times New Roman"/>
              <a:cs typeface="Times New Roman"/>
              <a:sym typeface="Times New Roman"/>
            </a:endParaRPr>
          </a:p>
          <a:p>
            <a:pPr indent="-292100" lvl="1" marL="914400" rtl="0" algn="l">
              <a:spcBef>
                <a:spcPts val="0"/>
              </a:spcBef>
              <a:spcAft>
                <a:spcPts val="0"/>
              </a:spcAft>
              <a:buClr>
                <a:srgbClr val="000000"/>
              </a:buClr>
              <a:buSzPts val="1000"/>
              <a:buFont typeface="Arial"/>
              <a:buChar char="○"/>
            </a:pPr>
            <a:r>
              <a:rPr b="1" lang="en" sz="1000">
                <a:solidFill>
                  <a:srgbClr val="000000"/>
                </a:solidFill>
                <a:latin typeface="Times New Roman"/>
                <a:ea typeface="Times New Roman"/>
                <a:cs typeface="Times New Roman"/>
                <a:sym typeface="Times New Roman"/>
              </a:rPr>
              <a:t>Dev/Test</a:t>
            </a:r>
            <a:r>
              <a:rPr lang="en" sz="1000">
                <a:solidFill>
                  <a:srgbClr val="000000"/>
                </a:solidFill>
                <a:latin typeface="Times New Roman"/>
                <a:ea typeface="Times New Roman"/>
                <a:cs typeface="Times New Roman"/>
                <a:sym typeface="Times New Roman"/>
              </a:rPr>
              <a:t>: For development or testing purposes (not as resilient as production).</a:t>
            </a:r>
            <a:endParaRPr sz="1000">
              <a:solidFill>
                <a:srgbClr val="000000"/>
              </a:solidFill>
              <a:latin typeface="Times New Roman"/>
              <a:ea typeface="Times New Roman"/>
              <a:cs typeface="Times New Roman"/>
              <a:sym typeface="Times New Roman"/>
            </a:endParaRPr>
          </a:p>
          <a:p>
            <a:pPr indent="-292100" lvl="1" marL="914400" rtl="0" algn="l">
              <a:spcBef>
                <a:spcPts val="0"/>
              </a:spcBef>
              <a:spcAft>
                <a:spcPts val="0"/>
              </a:spcAft>
              <a:buClr>
                <a:srgbClr val="000000"/>
              </a:buClr>
              <a:buSzPts val="1000"/>
              <a:buFont typeface="Arial"/>
              <a:buChar char="○"/>
            </a:pPr>
            <a:r>
              <a:rPr b="1" lang="en" sz="1000">
                <a:solidFill>
                  <a:srgbClr val="000000"/>
                </a:solidFill>
                <a:latin typeface="Times New Roman"/>
                <a:ea typeface="Times New Roman"/>
                <a:cs typeface="Times New Roman"/>
                <a:sym typeface="Times New Roman"/>
              </a:rPr>
              <a:t>Free Tier</a:t>
            </a:r>
            <a:r>
              <a:rPr lang="en" sz="1000">
                <a:solidFill>
                  <a:srgbClr val="000000"/>
                </a:solidFill>
                <a:latin typeface="Times New Roman"/>
                <a:ea typeface="Times New Roman"/>
                <a:cs typeface="Times New Roman"/>
                <a:sym typeface="Times New Roman"/>
              </a:rPr>
              <a:t>: For those using the free-tier option (good for light workloads).</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000">
                <a:solidFill>
                  <a:srgbClr val="000000"/>
                </a:solidFill>
                <a:latin typeface="Times New Roman"/>
                <a:ea typeface="Times New Roman"/>
                <a:cs typeface="Times New Roman"/>
                <a:sym typeface="Times New Roman"/>
              </a:rPr>
              <a:t>Example: Select </a:t>
            </a:r>
            <a:r>
              <a:rPr b="1" lang="en" sz="1000">
                <a:solidFill>
                  <a:srgbClr val="000000"/>
                </a:solidFill>
                <a:latin typeface="Times New Roman"/>
                <a:ea typeface="Times New Roman"/>
                <a:cs typeface="Times New Roman"/>
                <a:sym typeface="Times New Roman"/>
              </a:rPr>
              <a:t>Free tier</a:t>
            </a:r>
            <a:r>
              <a:rPr lang="en" sz="1000">
                <a:solidFill>
                  <a:srgbClr val="000000"/>
                </a:solidFill>
                <a:latin typeface="Times New Roman"/>
                <a:ea typeface="Times New Roman"/>
                <a:cs typeface="Times New Roman"/>
                <a:sym typeface="Times New Roman"/>
              </a:rPr>
              <a:t> if you are eligible and prefer a low-cost option.</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1000">
                <a:solidFill>
                  <a:srgbClr val="000000"/>
                </a:solidFill>
                <a:latin typeface="Times New Roman"/>
                <a:ea typeface="Times New Roman"/>
                <a:cs typeface="Times New Roman"/>
                <a:sym typeface="Times New Roman"/>
              </a:rPr>
              <a:t>Step 7: Configure the Database Settings</a:t>
            </a:r>
            <a:endParaRPr b="1" sz="1000">
              <a:solidFill>
                <a:srgbClr val="000000"/>
              </a:solidFill>
              <a:latin typeface="Times New Roman"/>
              <a:ea typeface="Times New Roman"/>
              <a:cs typeface="Times New Roman"/>
              <a:sym typeface="Times New Roman"/>
            </a:endParaRPr>
          </a:p>
          <a:p>
            <a:pPr indent="-292100" lvl="0" marL="457200" rtl="0" algn="l">
              <a:spcBef>
                <a:spcPts val="1200"/>
              </a:spcBef>
              <a:spcAft>
                <a:spcPts val="0"/>
              </a:spcAft>
              <a:buClr>
                <a:srgbClr val="000000"/>
              </a:buClr>
              <a:buSzPts val="1000"/>
              <a:buFont typeface="Arial"/>
              <a:buChar char="●"/>
            </a:pPr>
            <a:r>
              <a:rPr b="1" lang="en" sz="1000">
                <a:solidFill>
                  <a:srgbClr val="000000"/>
                </a:solidFill>
                <a:latin typeface="Times New Roman"/>
                <a:ea typeface="Times New Roman"/>
                <a:cs typeface="Times New Roman"/>
                <a:sym typeface="Times New Roman"/>
              </a:rPr>
              <a:t>DB Instance Identifier</a:t>
            </a:r>
            <a:r>
              <a:rPr lang="en" sz="1000">
                <a:solidFill>
                  <a:srgbClr val="000000"/>
                </a:solidFill>
                <a:latin typeface="Times New Roman"/>
                <a:ea typeface="Times New Roman"/>
                <a:cs typeface="Times New Roman"/>
                <a:sym typeface="Times New Roman"/>
              </a:rPr>
              <a:t>: Enter a unique name for your database instance (e.g., </a:t>
            </a:r>
            <a:r>
              <a:rPr lang="en" sz="1000">
                <a:solidFill>
                  <a:srgbClr val="188038"/>
                </a:solidFill>
                <a:latin typeface="Times New Roman"/>
                <a:ea typeface="Times New Roman"/>
                <a:cs typeface="Times New Roman"/>
                <a:sym typeface="Times New Roman"/>
              </a:rPr>
              <a:t>mydb-instance</a:t>
            </a:r>
            <a:r>
              <a:rPr lang="en" sz="1000">
                <a:solidFill>
                  <a:srgbClr val="000000"/>
                </a:solidFill>
                <a:latin typeface="Times New Roman"/>
                <a:ea typeface="Times New Roman"/>
                <a:cs typeface="Times New Roman"/>
                <a:sym typeface="Times New Roman"/>
              </a:rPr>
              <a:t>).</a:t>
            </a:r>
            <a:endParaRPr sz="1000">
              <a:solidFill>
                <a:srgbClr val="000000"/>
              </a:solidFill>
              <a:latin typeface="Times New Roman"/>
              <a:ea typeface="Times New Roman"/>
              <a:cs typeface="Times New Roman"/>
              <a:sym typeface="Times New Roman"/>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Times New Roman"/>
                <a:ea typeface="Times New Roman"/>
                <a:cs typeface="Times New Roman"/>
                <a:sym typeface="Times New Roman"/>
              </a:rPr>
              <a:t>Master Username</a:t>
            </a:r>
            <a:r>
              <a:rPr lang="en" sz="1000">
                <a:solidFill>
                  <a:srgbClr val="000000"/>
                </a:solidFill>
                <a:latin typeface="Times New Roman"/>
                <a:ea typeface="Times New Roman"/>
                <a:cs typeface="Times New Roman"/>
                <a:sym typeface="Times New Roman"/>
              </a:rPr>
              <a:t>: Choose a master username (e.g., </a:t>
            </a:r>
            <a:r>
              <a:rPr lang="en" sz="1000">
                <a:solidFill>
                  <a:srgbClr val="188038"/>
                </a:solidFill>
                <a:latin typeface="Times New Roman"/>
                <a:ea typeface="Times New Roman"/>
                <a:cs typeface="Times New Roman"/>
                <a:sym typeface="Times New Roman"/>
              </a:rPr>
              <a:t>admin</a:t>
            </a:r>
            <a:r>
              <a:rPr lang="en" sz="1000">
                <a:solidFill>
                  <a:srgbClr val="000000"/>
                </a:solidFill>
                <a:latin typeface="Times New Roman"/>
                <a:ea typeface="Times New Roman"/>
                <a:cs typeface="Times New Roman"/>
                <a:sym typeface="Times New Roman"/>
              </a:rPr>
              <a:t>).</a:t>
            </a:r>
            <a:endParaRPr sz="1000">
              <a:solidFill>
                <a:srgbClr val="000000"/>
              </a:solidFill>
              <a:latin typeface="Times New Roman"/>
              <a:ea typeface="Times New Roman"/>
              <a:cs typeface="Times New Roman"/>
              <a:sym typeface="Times New Roman"/>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Times New Roman"/>
                <a:ea typeface="Times New Roman"/>
                <a:cs typeface="Times New Roman"/>
                <a:sym typeface="Times New Roman"/>
              </a:rPr>
              <a:t>Master Password</a:t>
            </a:r>
            <a:r>
              <a:rPr lang="en" sz="1000">
                <a:solidFill>
                  <a:srgbClr val="000000"/>
                </a:solidFill>
                <a:latin typeface="Times New Roman"/>
                <a:ea typeface="Times New Roman"/>
                <a:cs typeface="Times New Roman"/>
                <a:sym typeface="Times New Roman"/>
              </a:rPr>
              <a:t>: Enter and confirm the master password.</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0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0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idx="1" type="body"/>
          </p:nvPr>
        </p:nvSpPr>
        <p:spPr>
          <a:xfrm>
            <a:off x="64825" y="64650"/>
            <a:ext cx="9079200" cy="4803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100">
                <a:solidFill>
                  <a:srgbClr val="000000"/>
                </a:solidFill>
                <a:latin typeface="Arial"/>
                <a:ea typeface="Arial"/>
                <a:cs typeface="Arial"/>
                <a:sym typeface="Arial"/>
              </a:rPr>
              <a:t>Step 8: Configure Instance Specifications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DB Instance Class</a:t>
            </a:r>
            <a:r>
              <a:rPr lang="en" sz="1100">
                <a:solidFill>
                  <a:srgbClr val="000000"/>
                </a:solidFill>
                <a:latin typeface="Arial"/>
                <a:ea typeface="Arial"/>
                <a:cs typeface="Arial"/>
                <a:sym typeface="Arial"/>
              </a:rPr>
              <a:t>: Choose the instance type based on your use case. For free tier, you can select </a:t>
            </a:r>
            <a:r>
              <a:rPr lang="en" sz="1100">
                <a:solidFill>
                  <a:srgbClr val="188038"/>
                </a:solidFill>
                <a:latin typeface="Roboto Mono"/>
                <a:ea typeface="Roboto Mono"/>
                <a:cs typeface="Roboto Mono"/>
                <a:sym typeface="Roboto Mono"/>
              </a:rPr>
              <a:t>db.t2.micro</a:t>
            </a:r>
            <a:r>
              <a:rPr lang="en" sz="1100">
                <a:solidFill>
                  <a:srgbClr val="000000"/>
                </a:solidFill>
                <a:latin typeface="Arial"/>
                <a:ea typeface="Arial"/>
                <a:cs typeface="Arial"/>
                <a:sym typeface="Arial"/>
              </a:rPr>
              <a:t> or </a:t>
            </a:r>
            <a:r>
              <a:rPr lang="en" sz="1100">
                <a:solidFill>
                  <a:srgbClr val="188038"/>
                </a:solidFill>
                <a:latin typeface="Roboto Mono"/>
                <a:ea typeface="Roboto Mono"/>
                <a:cs typeface="Roboto Mono"/>
                <a:sym typeface="Roboto Mono"/>
              </a:rPr>
              <a:t>db.t3.micro</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Storage Type</a:t>
            </a:r>
            <a:r>
              <a:rPr lang="en" sz="1100">
                <a:solidFill>
                  <a:srgbClr val="000000"/>
                </a:solidFill>
                <a:latin typeface="Arial"/>
                <a:ea typeface="Arial"/>
                <a:cs typeface="Arial"/>
                <a:sym typeface="Arial"/>
              </a:rPr>
              <a:t>: Choose the storage type. Options include </a:t>
            </a:r>
            <a:r>
              <a:rPr b="1" lang="en" sz="1100">
                <a:solidFill>
                  <a:srgbClr val="000000"/>
                </a:solidFill>
                <a:latin typeface="Arial"/>
                <a:ea typeface="Arial"/>
                <a:cs typeface="Arial"/>
                <a:sym typeface="Arial"/>
              </a:rPr>
              <a:t>General Purpose (SSD)</a:t>
            </a:r>
            <a:r>
              <a:rPr lang="en" sz="1100">
                <a:solidFill>
                  <a:srgbClr val="000000"/>
                </a:solidFill>
                <a:latin typeface="Arial"/>
                <a:ea typeface="Arial"/>
                <a:cs typeface="Arial"/>
                <a:sym typeface="Arial"/>
              </a:rPr>
              <a:t>, </a:t>
            </a:r>
            <a:r>
              <a:rPr b="1" lang="en" sz="1100">
                <a:solidFill>
                  <a:srgbClr val="000000"/>
                </a:solidFill>
                <a:latin typeface="Arial"/>
                <a:ea typeface="Arial"/>
                <a:cs typeface="Arial"/>
                <a:sym typeface="Arial"/>
              </a:rPr>
              <a:t>Provisioned IOPS (SSD)</a:t>
            </a:r>
            <a:r>
              <a:rPr lang="en" sz="1100">
                <a:solidFill>
                  <a:srgbClr val="000000"/>
                </a:solidFill>
                <a:latin typeface="Arial"/>
                <a:ea typeface="Arial"/>
                <a:cs typeface="Arial"/>
                <a:sym typeface="Arial"/>
              </a:rPr>
              <a:t>, or </a:t>
            </a:r>
            <a:r>
              <a:rPr b="1" lang="en" sz="1100">
                <a:solidFill>
                  <a:srgbClr val="000000"/>
                </a:solidFill>
                <a:latin typeface="Arial"/>
                <a:ea typeface="Arial"/>
                <a:cs typeface="Arial"/>
                <a:sym typeface="Arial"/>
              </a:rPr>
              <a:t>Magnetic</a:t>
            </a:r>
            <a:r>
              <a:rPr lang="en" sz="1100">
                <a:solidFill>
                  <a:srgbClr val="000000"/>
                </a:solidFill>
                <a:latin typeface="Arial"/>
                <a:ea typeface="Arial"/>
                <a:cs typeface="Arial"/>
                <a:sym typeface="Arial"/>
              </a:rPr>
              <a:t> (not recommended for production).</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Allocated Storage</a:t>
            </a:r>
            <a:r>
              <a:rPr lang="en" sz="1100">
                <a:solidFill>
                  <a:srgbClr val="000000"/>
                </a:solidFill>
                <a:latin typeface="Arial"/>
                <a:ea typeface="Arial"/>
                <a:cs typeface="Arial"/>
                <a:sym typeface="Arial"/>
              </a:rPr>
              <a:t>: Specify the amount of storage (minimum 20 GB for free tier).</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9: Configure Availability and Durability (Optional)</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Multi-AZ Deployment</a:t>
            </a:r>
            <a:r>
              <a:rPr lang="en" sz="1100">
                <a:solidFill>
                  <a:srgbClr val="000000"/>
                </a:solidFill>
                <a:latin typeface="Arial"/>
                <a:ea typeface="Arial"/>
                <a:cs typeface="Arial"/>
                <a:sym typeface="Arial"/>
              </a:rPr>
              <a:t>: Enable this for production environments to provide high availability by creating a standby replica in a different availability zone. This is optional and adds redundancy.</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10: Configure Connectivity</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Virtual Private Cloud (VPC)</a:t>
            </a:r>
            <a:r>
              <a:rPr lang="en" sz="1100">
                <a:solidFill>
                  <a:srgbClr val="000000"/>
                </a:solidFill>
                <a:latin typeface="Arial"/>
                <a:ea typeface="Arial"/>
                <a:cs typeface="Arial"/>
                <a:sym typeface="Arial"/>
              </a:rPr>
              <a:t>: Select the VPC where your database will be deployed. If you don't have one, AWS will create a default VPC.</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Subnet Group</a:t>
            </a:r>
            <a:r>
              <a:rPr lang="en" sz="1100">
                <a:solidFill>
                  <a:srgbClr val="000000"/>
                </a:solidFill>
                <a:latin typeface="Arial"/>
                <a:ea typeface="Arial"/>
                <a:cs typeface="Arial"/>
                <a:sym typeface="Arial"/>
              </a:rPr>
              <a:t>: Choose a subnet group for your database.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Public Access</a:t>
            </a:r>
            <a:r>
              <a:rPr lang="en" sz="1100">
                <a:solidFill>
                  <a:srgbClr val="000000"/>
                </a:solidFill>
                <a:latin typeface="Arial"/>
                <a:ea typeface="Arial"/>
                <a:cs typeface="Arial"/>
                <a:sym typeface="Arial"/>
              </a:rPr>
              <a:t>: Choose whether you want the database to be publicly accessible. If your database needs to be accessed from outside the VPC, enable public access. For security reasons, it is generally recommended to set this to </a:t>
            </a:r>
            <a:r>
              <a:rPr b="1" lang="en" sz="1100">
                <a:solidFill>
                  <a:srgbClr val="000000"/>
                </a:solidFill>
                <a:latin typeface="Arial"/>
                <a:ea typeface="Arial"/>
                <a:cs typeface="Arial"/>
                <a:sym typeface="Arial"/>
              </a:rPr>
              <a:t>No</a:t>
            </a:r>
            <a:r>
              <a:rPr lang="en" sz="1100">
                <a:solidFill>
                  <a:srgbClr val="000000"/>
                </a:solidFill>
                <a:latin typeface="Arial"/>
                <a:ea typeface="Arial"/>
                <a:cs typeface="Arial"/>
                <a:sym typeface="Arial"/>
              </a:rPr>
              <a:t> unless necessary.</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VPC Security Group</a:t>
            </a:r>
            <a:r>
              <a:rPr lang="en" sz="1100">
                <a:solidFill>
                  <a:srgbClr val="000000"/>
                </a:solidFill>
                <a:latin typeface="Arial"/>
                <a:ea typeface="Arial"/>
                <a:cs typeface="Arial"/>
                <a:sym typeface="Arial"/>
              </a:rPr>
              <a:t>: Select or create a security group to control access to your database.</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idx="1" type="body"/>
          </p:nvPr>
        </p:nvSpPr>
        <p:spPr>
          <a:xfrm>
            <a:off x="39500" y="0"/>
            <a:ext cx="9104400" cy="481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9" name="Google Shape;179;p29"/>
          <p:cNvPicPr preferRelativeResize="0"/>
          <p:nvPr/>
        </p:nvPicPr>
        <p:blipFill>
          <a:blip r:embed="rId3">
            <a:alphaModFix/>
          </a:blip>
          <a:stretch>
            <a:fillRect/>
          </a:stretch>
        </p:blipFill>
        <p:spPr>
          <a:xfrm>
            <a:off x="39500" y="0"/>
            <a:ext cx="4911427" cy="3189549"/>
          </a:xfrm>
          <a:prstGeom prst="rect">
            <a:avLst/>
          </a:prstGeom>
          <a:noFill/>
          <a:ln>
            <a:noFill/>
          </a:ln>
        </p:spPr>
      </p:pic>
      <p:pic>
        <p:nvPicPr>
          <p:cNvPr id="180" name="Google Shape;180;p29"/>
          <p:cNvPicPr preferRelativeResize="0"/>
          <p:nvPr/>
        </p:nvPicPr>
        <p:blipFill>
          <a:blip r:embed="rId4">
            <a:alphaModFix/>
          </a:blip>
          <a:stretch>
            <a:fillRect/>
          </a:stretch>
        </p:blipFill>
        <p:spPr>
          <a:xfrm>
            <a:off x="3441950" y="365350"/>
            <a:ext cx="5701949" cy="37029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idx="1" type="body"/>
          </p:nvPr>
        </p:nvSpPr>
        <p:spPr>
          <a:xfrm>
            <a:off x="104325" y="123900"/>
            <a:ext cx="8520600" cy="461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6" name="Google Shape;186;p30"/>
          <p:cNvPicPr preferRelativeResize="0"/>
          <p:nvPr/>
        </p:nvPicPr>
        <p:blipFill>
          <a:blip r:embed="rId3">
            <a:alphaModFix/>
          </a:blip>
          <a:stretch>
            <a:fillRect/>
          </a:stretch>
        </p:blipFill>
        <p:spPr>
          <a:xfrm>
            <a:off x="104325" y="123900"/>
            <a:ext cx="3929923" cy="3085374"/>
          </a:xfrm>
          <a:prstGeom prst="rect">
            <a:avLst/>
          </a:prstGeom>
          <a:noFill/>
          <a:ln>
            <a:noFill/>
          </a:ln>
        </p:spPr>
      </p:pic>
      <p:pic>
        <p:nvPicPr>
          <p:cNvPr id="187" name="Google Shape;187;p30"/>
          <p:cNvPicPr preferRelativeResize="0"/>
          <p:nvPr/>
        </p:nvPicPr>
        <p:blipFill>
          <a:blip r:embed="rId4">
            <a:alphaModFix/>
          </a:blip>
          <a:stretch>
            <a:fillRect/>
          </a:stretch>
        </p:blipFill>
        <p:spPr>
          <a:xfrm>
            <a:off x="4034250" y="63475"/>
            <a:ext cx="4418524" cy="2997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idx="1" type="body"/>
          </p:nvPr>
        </p:nvSpPr>
        <p:spPr>
          <a:xfrm>
            <a:off x="0" y="0"/>
            <a:ext cx="8832300" cy="456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3" name="Google Shape;193;p31"/>
          <p:cNvPicPr preferRelativeResize="0"/>
          <p:nvPr/>
        </p:nvPicPr>
        <p:blipFill>
          <a:blip r:embed="rId3">
            <a:alphaModFix/>
          </a:blip>
          <a:stretch>
            <a:fillRect/>
          </a:stretch>
        </p:blipFill>
        <p:spPr>
          <a:xfrm>
            <a:off x="69100" y="-100475"/>
            <a:ext cx="7114225" cy="4620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00">
                <a:latin typeface="Times New Roman"/>
                <a:ea typeface="Times New Roman"/>
                <a:cs typeface="Times New Roman"/>
                <a:sym typeface="Times New Roman"/>
              </a:rPr>
              <a:t>Technologies</a:t>
            </a:r>
            <a:endParaRPr sz="2900">
              <a:latin typeface="Times New Roman"/>
              <a:ea typeface="Times New Roman"/>
              <a:cs typeface="Times New Roman"/>
              <a:sym typeface="Times New Roman"/>
            </a:endParaRPr>
          </a:p>
        </p:txBody>
      </p:sp>
      <p:sp>
        <p:nvSpPr>
          <p:cNvPr id="92" name="Google Shape;92;p1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*S3</a:t>
            </a:r>
            <a:endParaRPr/>
          </a:p>
          <a:p>
            <a:pPr indent="0" lvl="0" marL="0" rtl="0" algn="l">
              <a:spcBef>
                <a:spcPts val="1200"/>
              </a:spcBef>
              <a:spcAft>
                <a:spcPts val="0"/>
              </a:spcAft>
              <a:buNone/>
            </a:pPr>
            <a:r>
              <a:rPr lang="en"/>
              <a:t>*AWS Glue</a:t>
            </a:r>
            <a:endParaRPr/>
          </a:p>
          <a:p>
            <a:pPr indent="0" lvl="0" marL="0" rtl="0" algn="l">
              <a:spcBef>
                <a:spcPts val="1200"/>
              </a:spcBef>
              <a:spcAft>
                <a:spcPts val="1200"/>
              </a:spcAft>
              <a:buNone/>
            </a:pPr>
            <a:r>
              <a:rPr lang="en"/>
              <a:t>*RDS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410000"/>
            <a:ext cx="8520600" cy="2493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latin typeface="Times New Roman"/>
                <a:ea typeface="Times New Roman"/>
                <a:cs typeface="Times New Roman"/>
                <a:sym typeface="Times New Roman"/>
              </a:rPr>
              <a:t>THANK YOU</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SzPts val="990"/>
              <a:buNone/>
            </a:pPr>
            <a:r>
              <a:rPr b="1" lang="en" sz="2360">
                <a:solidFill>
                  <a:srgbClr val="374151"/>
                </a:solidFill>
                <a:latin typeface="Times New Roman"/>
                <a:ea typeface="Times New Roman"/>
                <a:cs typeface="Times New Roman"/>
                <a:sym typeface="Times New Roman"/>
              </a:rPr>
              <a:t>Problem Statement:</a:t>
            </a:r>
            <a:endParaRPr b="1" sz="2360">
              <a:solidFill>
                <a:srgbClr val="374151"/>
              </a:solidFill>
              <a:latin typeface="Times New Roman"/>
              <a:ea typeface="Times New Roman"/>
              <a:cs typeface="Times New Roman"/>
              <a:sym typeface="Times New Roman"/>
            </a:endParaRPr>
          </a:p>
          <a:p>
            <a:pPr indent="0" lvl="0" marL="0" rtl="0" algn="l">
              <a:spcBef>
                <a:spcPts val="1500"/>
              </a:spcBef>
              <a:spcAft>
                <a:spcPts val="0"/>
              </a:spcAft>
              <a:buSzPts val="990"/>
              <a:buNone/>
            </a:pPr>
            <a:r>
              <a:t/>
            </a:r>
            <a:endParaRPr sz="2700"/>
          </a:p>
        </p:txBody>
      </p:sp>
      <p:sp>
        <p:nvSpPr>
          <p:cNvPr id="98" name="Google Shape;98;p1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457200" lvl="0" marL="457200" rtl="0" algn="just">
              <a:lnSpc>
                <a:spcPct val="115000"/>
              </a:lnSpc>
              <a:spcBef>
                <a:spcPts val="1500"/>
              </a:spcBef>
              <a:spcAft>
                <a:spcPts val="0"/>
              </a:spcAft>
              <a:buNone/>
            </a:pPr>
            <a:r>
              <a:rPr lang="en" sz="2200">
                <a:solidFill>
                  <a:srgbClr val="374151"/>
                </a:solidFill>
                <a:latin typeface="Times New Roman"/>
                <a:ea typeface="Times New Roman"/>
                <a:cs typeface="Times New Roman"/>
                <a:sym typeface="Times New Roman"/>
              </a:rPr>
              <a:t>As a Data Engineer Your objective is to build an end-to-end automated data processing workflow that handles data uploads from the Order and Returns teams, performs a join operation using Glue &amp; PySpark, stores the joined data in Redshift, and sends notifications about the pipeline's status using SNS.</a:t>
            </a:r>
            <a:endParaRPr sz="2200">
              <a:solidFill>
                <a:srgbClr val="374151"/>
              </a:solidFill>
              <a:latin typeface="Times New Roman"/>
              <a:ea typeface="Times New Roman"/>
              <a:cs typeface="Times New Roman"/>
              <a:sym typeface="Times New Roman"/>
            </a:endParaRPr>
          </a:p>
          <a:p>
            <a:pPr indent="0" lvl="0" marL="0" rtl="0" algn="just">
              <a:spcBef>
                <a:spcPts val="1500"/>
              </a:spcBef>
              <a:spcAft>
                <a:spcPts val="1200"/>
              </a:spcAft>
              <a:buNone/>
            </a:pPr>
            <a:r>
              <a:t/>
            </a:r>
            <a:endParaRPr sz="22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an S3 Bucket via AWS Management Console</a:t>
            </a:r>
            <a:endParaRPr/>
          </a:p>
        </p:txBody>
      </p:sp>
      <p:sp>
        <p:nvSpPr>
          <p:cNvPr id="104" name="Google Shape;104;p16"/>
          <p:cNvSpPr txBox="1"/>
          <p:nvPr>
            <p:ph idx="1" type="body"/>
          </p:nvPr>
        </p:nvSpPr>
        <p:spPr>
          <a:xfrm>
            <a:off x="449925" y="1259500"/>
            <a:ext cx="8520600" cy="3339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400">
                <a:solidFill>
                  <a:srgbClr val="000000"/>
                </a:solidFill>
                <a:latin typeface="Times New Roman"/>
                <a:ea typeface="Times New Roman"/>
                <a:cs typeface="Times New Roman"/>
                <a:sym typeface="Times New Roman"/>
              </a:rPr>
              <a:t>Step 1: Sign in to the AWS Management Console</a:t>
            </a:r>
            <a:endParaRPr b="1" sz="1400">
              <a:solidFill>
                <a:srgbClr val="000000"/>
              </a:solidFill>
              <a:latin typeface="Times New Roman"/>
              <a:ea typeface="Times New Roman"/>
              <a:cs typeface="Times New Roman"/>
              <a:sym typeface="Times New Roman"/>
            </a:endParaRPr>
          </a:p>
          <a:p>
            <a:pPr indent="-317500" lvl="0" marL="457200" rtl="0" algn="l">
              <a:spcBef>
                <a:spcPts val="120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Go to the</a:t>
            </a:r>
            <a:r>
              <a:rPr lang="en" sz="1400">
                <a:solidFill>
                  <a:srgbClr val="000000"/>
                </a:solidFill>
                <a:uFill>
                  <a:noFill/>
                </a:uFill>
                <a:latin typeface="Times New Roman"/>
                <a:ea typeface="Times New Roman"/>
                <a:cs typeface="Times New Roman"/>
                <a:sym typeface="Times New Roman"/>
                <a:hlinkClick r:id="rId3">
                  <a:extLst>
                    <a:ext uri="{A12FA001-AC4F-418D-AE19-62706E023703}">
                      <ahyp:hlinkClr val="tx"/>
                    </a:ext>
                  </a:extLst>
                </a:hlinkClick>
              </a:rPr>
              <a:t> </a:t>
            </a:r>
            <a:r>
              <a:rPr lang="en" sz="1400" u="sng">
                <a:solidFill>
                  <a:schemeClr val="hlink"/>
                </a:solidFill>
                <a:latin typeface="Times New Roman"/>
                <a:ea typeface="Times New Roman"/>
                <a:cs typeface="Times New Roman"/>
                <a:sym typeface="Times New Roman"/>
                <a:hlinkClick r:id="rId4"/>
              </a:rPr>
              <a:t>AWS Management Console</a:t>
            </a:r>
            <a:r>
              <a:rPr lang="en" sz="1400">
                <a:solidFill>
                  <a:srgbClr val="000000"/>
                </a:solidFill>
                <a:latin typeface="Times New Roman"/>
                <a:ea typeface="Times New Roman"/>
                <a:cs typeface="Times New Roman"/>
                <a:sym typeface="Times New Roman"/>
              </a:rPr>
              <a:t>.</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Sign in with your AWS credentials.</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1400">
                <a:solidFill>
                  <a:srgbClr val="000000"/>
                </a:solidFill>
                <a:latin typeface="Times New Roman"/>
                <a:ea typeface="Times New Roman"/>
                <a:cs typeface="Times New Roman"/>
                <a:sym typeface="Times New Roman"/>
              </a:rPr>
              <a:t>Step 2: Open the Amazon S3 Console</a:t>
            </a:r>
            <a:endParaRPr b="1" sz="1400">
              <a:solidFill>
                <a:srgbClr val="000000"/>
              </a:solidFill>
              <a:latin typeface="Times New Roman"/>
              <a:ea typeface="Times New Roman"/>
              <a:cs typeface="Times New Roman"/>
              <a:sym typeface="Times New Roman"/>
            </a:endParaRPr>
          </a:p>
          <a:p>
            <a:pPr indent="-317500" lvl="0" marL="457200" rtl="0" algn="l">
              <a:spcBef>
                <a:spcPts val="1200"/>
              </a:spcBef>
              <a:spcAft>
                <a:spcPts val="0"/>
              </a:spcAft>
              <a:buClr>
                <a:srgbClr val="000000"/>
              </a:buClr>
              <a:buSzPts val="1400"/>
              <a:buFont typeface="Arial"/>
              <a:buChar char="●"/>
            </a:pPr>
            <a:r>
              <a:rPr lang="en" sz="1400">
                <a:solidFill>
                  <a:srgbClr val="000000"/>
                </a:solidFill>
                <a:latin typeface="Times New Roman"/>
                <a:ea typeface="Times New Roman"/>
                <a:cs typeface="Times New Roman"/>
                <a:sym typeface="Times New Roman"/>
              </a:rPr>
              <a:t>In the search bar at the top, type </a:t>
            </a:r>
            <a:r>
              <a:rPr b="1" lang="en" sz="1400">
                <a:solidFill>
                  <a:srgbClr val="000000"/>
                </a:solidFill>
                <a:latin typeface="Times New Roman"/>
                <a:ea typeface="Times New Roman"/>
                <a:cs typeface="Times New Roman"/>
                <a:sym typeface="Times New Roman"/>
              </a:rPr>
              <a:t>S3</a:t>
            </a:r>
            <a:r>
              <a:rPr lang="en" sz="1400">
                <a:solidFill>
                  <a:srgbClr val="000000"/>
                </a:solidFill>
                <a:latin typeface="Times New Roman"/>
                <a:ea typeface="Times New Roman"/>
                <a:cs typeface="Times New Roman"/>
                <a:sym typeface="Times New Roman"/>
              </a:rPr>
              <a:t> and select </a:t>
            </a:r>
            <a:r>
              <a:rPr b="1" lang="en" sz="1400">
                <a:solidFill>
                  <a:srgbClr val="000000"/>
                </a:solidFill>
                <a:latin typeface="Times New Roman"/>
                <a:ea typeface="Times New Roman"/>
                <a:cs typeface="Times New Roman"/>
                <a:sym typeface="Times New Roman"/>
              </a:rPr>
              <a:t>S3</a:t>
            </a:r>
            <a:r>
              <a:rPr lang="en" sz="1400">
                <a:solidFill>
                  <a:srgbClr val="000000"/>
                </a:solidFill>
                <a:latin typeface="Times New Roman"/>
                <a:ea typeface="Times New Roman"/>
                <a:cs typeface="Times New Roman"/>
                <a:sym typeface="Times New Roman"/>
              </a:rPr>
              <a:t> from the dropdown.</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Times New Roman"/>
                <a:ea typeface="Times New Roman"/>
                <a:cs typeface="Times New Roman"/>
                <a:sym typeface="Times New Roman"/>
              </a:rPr>
              <a:t>This will take you to the </a:t>
            </a:r>
            <a:r>
              <a:rPr b="1" lang="en" sz="1400">
                <a:solidFill>
                  <a:srgbClr val="000000"/>
                </a:solidFill>
                <a:latin typeface="Times New Roman"/>
                <a:ea typeface="Times New Roman"/>
                <a:cs typeface="Times New Roman"/>
                <a:sym typeface="Times New Roman"/>
              </a:rPr>
              <a:t>Amazon S3</a:t>
            </a:r>
            <a:r>
              <a:rPr lang="en" sz="1400">
                <a:solidFill>
                  <a:srgbClr val="000000"/>
                </a:solidFill>
                <a:latin typeface="Times New Roman"/>
                <a:ea typeface="Times New Roman"/>
                <a:cs typeface="Times New Roman"/>
                <a:sym typeface="Times New Roman"/>
              </a:rPr>
              <a:t> dashboard.</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1400">
                <a:solidFill>
                  <a:srgbClr val="000000"/>
                </a:solidFill>
                <a:latin typeface="Times New Roman"/>
                <a:ea typeface="Times New Roman"/>
                <a:cs typeface="Times New Roman"/>
                <a:sym typeface="Times New Roman"/>
              </a:rPr>
              <a:t>Step 3: Create a New S3 Bucket</a:t>
            </a:r>
            <a:endParaRPr b="1" sz="1400">
              <a:solidFill>
                <a:srgbClr val="000000"/>
              </a:solidFill>
              <a:latin typeface="Times New Roman"/>
              <a:ea typeface="Times New Roman"/>
              <a:cs typeface="Times New Roman"/>
              <a:sym typeface="Times New Roman"/>
            </a:endParaRPr>
          </a:p>
          <a:p>
            <a:pPr indent="-317500" lvl="0" marL="457200" rtl="0" algn="l">
              <a:spcBef>
                <a:spcPts val="1200"/>
              </a:spcBef>
              <a:spcAft>
                <a:spcPts val="0"/>
              </a:spcAft>
              <a:buClr>
                <a:srgbClr val="000000"/>
              </a:buClr>
              <a:buSzPts val="1400"/>
              <a:buFont typeface="Arial"/>
              <a:buChar char="●"/>
            </a:pPr>
            <a:r>
              <a:rPr lang="en" sz="1400">
                <a:solidFill>
                  <a:srgbClr val="000000"/>
                </a:solidFill>
                <a:latin typeface="Times New Roman"/>
                <a:ea typeface="Times New Roman"/>
                <a:cs typeface="Times New Roman"/>
                <a:sym typeface="Times New Roman"/>
              </a:rPr>
              <a:t>Click the </a:t>
            </a:r>
            <a:r>
              <a:rPr b="1" lang="en" sz="1400">
                <a:solidFill>
                  <a:srgbClr val="000000"/>
                </a:solidFill>
                <a:latin typeface="Times New Roman"/>
                <a:ea typeface="Times New Roman"/>
                <a:cs typeface="Times New Roman"/>
                <a:sym typeface="Times New Roman"/>
              </a:rPr>
              <a:t>Create bucket</a:t>
            </a:r>
            <a:r>
              <a:rPr lang="en" sz="1400">
                <a:solidFill>
                  <a:srgbClr val="000000"/>
                </a:solidFill>
                <a:latin typeface="Times New Roman"/>
                <a:ea typeface="Times New Roman"/>
                <a:cs typeface="Times New Roman"/>
                <a:sym typeface="Times New Roman"/>
              </a:rPr>
              <a:t> button at the top-right corner.</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4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idx="1" type="body"/>
          </p:nvPr>
        </p:nvSpPr>
        <p:spPr>
          <a:xfrm>
            <a:off x="88875" y="108625"/>
            <a:ext cx="8743500" cy="44604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b="1" lang="en" sz="1400">
                <a:solidFill>
                  <a:srgbClr val="000000"/>
                </a:solidFill>
                <a:latin typeface="Times New Roman"/>
                <a:ea typeface="Times New Roman"/>
                <a:cs typeface="Times New Roman"/>
                <a:sym typeface="Times New Roman"/>
              </a:rPr>
              <a:t>Step 4: Configure Bucket Settings</a:t>
            </a:r>
            <a:endParaRPr b="1" sz="14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400">
                <a:solidFill>
                  <a:srgbClr val="000000"/>
                </a:solidFill>
                <a:latin typeface="Times New Roman"/>
                <a:ea typeface="Times New Roman"/>
                <a:cs typeface="Times New Roman"/>
                <a:sym typeface="Times New Roman"/>
              </a:rPr>
              <a:t>You will see a form to configure your S3 bucket:</a:t>
            </a:r>
            <a:endParaRPr sz="1400">
              <a:solidFill>
                <a:srgbClr val="000000"/>
              </a:solidFill>
              <a:latin typeface="Times New Roman"/>
              <a:ea typeface="Times New Roman"/>
              <a:cs typeface="Times New Roman"/>
              <a:sym typeface="Times New Roman"/>
            </a:endParaRPr>
          </a:p>
          <a:p>
            <a:pPr indent="-317500" lvl="0" marL="457200" rtl="0" algn="l">
              <a:spcBef>
                <a:spcPts val="1200"/>
              </a:spcBef>
              <a:spcAft>
                <a:spcPts val="0"/>
              </a:spcAft>
              <a:buClr>
                <a:srgbClr val="000000"/>
              </a:buClr>
              <a:buSzPts val="1400"/>
              <a:buFont typeface="Arial"/>
              <a:buChar char="●"/>
            </a:pPr>
            <a:r>
              <a:rPr b="1" lang="en" sz="1400">
                <a:solidFill>
                  <a:srgbClr val="000000"/>
                </a:solidFill>
                <a:latin typeface="Times New Roman"/>
                <a:ea typeface="Times New Roman"/>
                <a:cs typeface="Times New Roman"/>
                <a:sym typeface="Times New Roman"/>
              </a:rPr>
              <a:t>Bucket Name</a:t>
            </a:r>
            <a:r>
              <a:rPr lang="en" sz="1400">
                <a:solidFill>
                  <a:srgbClr val="000000"/>
                </a:solidFill>
                <a:latin typeface="Times New Roman"/>
                <a:ea typeface="Times New Roman"/>
                <a:cs typeface="Times New Roman"/>
                <a:sym typeface="Times New Roman"/>
              </a:rPr>
              <a:t>: Enter a globally unique name for your bucket (e.g., </a:t>
            </a:r>
            <a:r>
              <a:rPr lang="en" sz="1400">
                <a:solidFill>
                  <a:srgbClr val="188038"/>
                </a:solidFill>
                <a:latin typeface="Times New Roman"/>
                <a:ea typeface="Times New Roman"/>
                <a:cs typeface="Times New Roman"/>
                <a:sym typeface="Times New Roman"/>
              </a:rPr>
              <a:t>my-unique-bucket-name</a:t>
            </a:r>
            <a:r>
              <a:rPr lang="en" sz="1400">
                <a:solidFill>
                  <a:srgbClr val="000000"/>
                </a:solidFill>
                <a:latin typeface="Times New Roman"/>
                <a:ea typeface="Times New Roman"/>
                <a:cs typeface="Times New Roman"/>
                <a:sym typeface="Times New Roman"/>
              </a:rPr>
              <a:t>). The name must be globally unique across all AWS accounts.</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Arial"/>
              <a:buChar char="●"/>
            </a:pPr>
            <a:r>
              <a:rPr b="1" lang="en" sz="1400">
                <a:solidFill>
                  <a:srgbClr val="000000"/>
                </a:solidFill>
                <a:latin typeface="Times New Roman"/>
                <a:ea typeface="Times New Roman"/>
                <a:cs typeface="Times New Roman"/>
                <a:sym typeface="Times New Roman"/>
              </a:rPr>
              <a:t>AWS Region</a:t>
            </a:r>
            <a:r>
              <a:rPr lang="en" sz="1400">
                <a:solidFill>
                  <a:srgbClr val="000000"/>
                </a:solidFill>
                <a:latin typeface="Times New Roman"/>
                <a:ea typeface="Times New Roman"/>
                <a:cs typeface="Times New Roman"/>
                <a:sym typeface="Times New Roman"/>
              </a:rPr>
              <a:t>: Choose the AWS region where you want to create the bucket (e.g., </a:t>
            </a:r>
            <a:r>
              <a:rPr lang="en" sz="1400">
                <a:solidFill>
                  <a:srgbClr val="188038"/>
                </a:solidFill>
                <a:latin typeface="Times New Roman"/>
                <a:ea typeface="Times New Roman"/>
                <a:cs typeface="Times New Roman"/>
                <a:sym typeface="Times New Roman"/>
              </a:rPr>
              <a:t>us-east-1</a:t>
            </a:r>
            <a:r>
              <a:rPr lang="en" sz="1400">
                <a:solidFill>
                  <a:srgbClr val="000000"/>
                </a:solidFill>
                <a:latin typeface="Times New Roman"/>
                <a:ea typeface="Times New Roman"/>
                <a:cs typeface="Times New Roman"/>
                <a:sym typeface="Times New Roman"/>
              </a:rPr>
              <a:t>, </a:t>
            </a:r>
            <a:r>
              <a:rPr lang="en" sz="1400">
                <a:solidFill>
                  <a:srgbClr val="188038"/>
                </a:solidFill>
                <a:latin typeface="Times New Roman"/>
                <a:ea typeface="Times New Roman"/>
                <a:cs typeface="Times New Roman"/>
                <a:sym typeface="Times New Roman"/>
              </a:rPr>
              <a:t>us-west-2</a:t>
            </a:r>
            <a:r>
              <a:rPr lang="en" sz="1400">
                <a:solidFill>
                  <a:srgbClr val="000000"/>
                </a:solidFill>
                <a:latin typeface="Times New Roman"/>
                <a:ea typeface="Times New Roman"/>
                <a:cs typeface="Times New Roman"/>
                <a:sym typeface="Times New Roman"/>
              </a:rPr>
              <a:t>). It's a good practice to choose a region closest to where you or your users are located to minimize latency.</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400">
              <a:latin typeface="Times New Roman"/>
              <a:ea typeface="Times New Roman"/>
              <a:cs typeface="Times New Roman"/>
              <a:sym typeface="Times New Roman"/>
            </a:endParaRPr>
          </a:p>
          <a:p>
            <a:pPr indent="0" lvl="0" marL="0" rtl="0" algn="l">
              <a:spcBef>
                <a:spcPts val="1200"/>
              </a:spcBef>
              <a:spcAft>
                <a:spcPts val="0"/>
              </a:spcAft>
              <a:buNone/>
            </a:pPr>
            <a:r>
              <a:rPr b="1" lang="en" sz="1400">
                <a:solidFill>
                  <a:srgbClr val="000000"/>
                </a:solidFill>
                <a:latin typeface="Times New Roman"/>
                <a:ea typeface="Times New Roman"/>
                <a:cs typeface="Times New Roman"/>
                <a:sym typeface="Times New Roman"/>
              </a:rPr>
              <a:t>Step 5: Review and Create the Bucket</a:t>
            </a:r>
            <a:endParaRPr b="1" sz="1400">
              <a:solidFill>
                <a:srgbClr val="000000"/>
              </a:solidFill>
              <a:latin typeface="Times New Roman"/>
              <a:ea typeface="Times New Roman"/>
              <a:cs typeface="Times New Roman"/>
              <a:sym typeface="Times New Roman"/>
            </a:endParaRPr>
          </a:p>
          <a:p>
            <a:pPr indent="-317500" lvl="0" marL="457200" rtl="0" algn="l">
              <a:spcBef>
                <a:spcPts val="120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Review your settings to make sure everything is correct.</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Times New Roman"/>
                <a:ea typeface="Times New Roman"/>
                <a:cs typeface="Times New Roman"/>
                <a:sym typeface="Times New Roman"/>
              </a:rPr>
              <a:t>Click </a:t>
            </a:r>
            <a:r>
              <a:rPr b="1" lang="en" sz="1400">
                <a:solidFill>
                  <a:srgbClr val="000000"/>
                </a:solidFill>
                <a:latin typeface="Times New Roman"/>
                <a:ea typeface="Times New Roman"/>
                <a:cs typeface="Times New Roman"/>
                <a:sym typeface="Times New Roman"/>
              </a:rPr>
              <a:t>Create bucket</a:t>
            </a:r>
            <a:r>
              <a:rPr lang="en" sz="1400">
                <a:solidFill>
                  <a:srgbClr val="000000"/>
                </a:solidFill>
                <a:latin typeface="Times New Roman"/>
                <a:ea typeface="Times New Roman"/>
                <a:cs typeface="Times New Roman"/>
                <a:sym typeface="Times New Roman"/>
              </a:rPr>
              <a:t>.</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1400">
                <a:solidFill>
                  <a:srgbClr val="000000"/>
                </a:solidFill>
                <a:latin typeface="Times New Roman"/>
                <a:ea typeface="Times New Roman"/>
                <a:cs typeface="Times New Roman"/>
                <a:sym typeface="Times New Roman"/>
              </a:rPr>
              <a:t>Step 6: Your Bucket is Ready</a:t>
            </a:r>
            <a:endParaRPr b="1" sz="1400">
              <a:solidFill>
                <a:srgbClr val="000000"/>
              </a:solidFill>
              <a:latin typeface="Times New Roman"/>
              <a:ea typeface="Times New Roman"/>
              <a:cs typeface="Times New Roman"/>
              <a:sym typeface="Times New Roman"/>
            </a:endParaRPr>
          </a:p>
          <a:p>
            <a:pPr indent="-317500" lvl="0" marL="457200" rtl="0" algn="l">
              <a:spcBef>
                <a:spcPts val="120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You will be redirected to the S3 dashboard, where you can see your newly created bucket.</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You can now upload files, configure permissions, or enable additional features (like static website hosting).</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4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idx="1" type="body"/>
          </p:nvPr>
        </p:nvSpPr>
        <p:spPr>
          <a:xfrm>
            <a:off x="138250" y="256750"/>
            <a:ext cx="8694000" cy="431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 name="Google Shape;115;p18"/>
          <p:cNvPicPr preferRelativeResize="0"/>
          <p:nvPr/>
        </p:nvPicPr>
        <p:blipFill>
          <a:blip r:embed="rId3">
            <a:alphaModFix/>
          </a:blip>
          <a:stretch>
            <a:fillRect/>
          </a:stretch>
        </p:blipFill>
        <p:spPr>
          <a:xfrm>
            <a:off x="315642" y="-424625"/>
            <a:ext cx="7920215"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311700" y="177750"/>
            <a:ext cx="8520600" cy="8400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None/>
            </a:pPr>
            <a:r>
              <a:rPr b="1" lang="en" sz="1800">
                <a:solidFill>
                  <a:schemeClr val="dk2"/>
                </a:solidFill>
                <a:latin typeface="Times New Roman"/>
                <a:ea typeface="Times New Roman"/>
                <a:cs typeface="Times New Roman"/>
                <a:sym typeface="Times New Roman"/>
              </a:rPr>
              <a:t>AWS Glue:</a:t>
            </a:r>
            <a:r>
              <a:rPr lang="en" sz="1322">
                <a:solidFill>
                  <a:srgbClr val="000000"/>
                </a:solidFill>
                <a:latin typeface="Times New Roman"/>
                <a:ea typeface="Times New Roman"/>
                <a:cs typeface="Times New Roman"/>
                <a:sym typeface="Times New Roman"/>
              </a:rPr>
              <a:t>Creating a </a:t>
            </a:r>
            <a:r>
              <a:rPr b="1" lang="en" sz="1322">
                <a:solidFill>
                  <a:srgbClr val="000000"/>
                </a:solidFill>
                <a:latin typeface="Times New Roman"/>
                <a:ea typeface="Times New Roman"/>
                <a:cs typeface="Times New Roman"/>
                <a:sym typeface="Times New Roman"/>
              </a:rPr>
              <a:t>visual ETL (Extract, Transform, Load)</a:t>
            </a:r>
            <a:r>
              <a:rPr lang="en" sz="1322">
                <a:solidFill>
                  <a:srgbClr val="000000"/>
                </a:solidFill>
                <a:latin typeface="Times New Roman"/>
                <a:ea typeface="Times New Roman"/>
                <a:cs typeface="Times New Roman"/>
                <a:sym typeface="Times New Roman"/>
              </a:rPr>
              <a:t> process in AWS Glue can be done using </a:t>
            </a:r>
            <a:r>
              <a:rPr b="1" lang="en" sz="1322">
                <a:solidFill>
                  <a:srgbClr val="000000"/>
                </a:solidFill>
                <a:latin typeface="Times New Roman"/>
                <a:ea typeface="Times New Roman"/>
                <a:cs typeface="Times New Roman"/>
                <a:sym typeface="Times New Roman"/>
              </a:rPr>
              <a:t>AWS Glue Studio</a:t>
            </a:r>
            <a:r>
              <a:rPr lang="en" sz="1322">
                <a:solidFill>
                  <a:srgbClr val="000000"/>
                </a:solidFill>
                <a:latin typeface="Times New Roman"/>
                <a:ea typeface="Times New Roman"/>
                <a:cs typeface="Times New Roman"/>
                <a:sym typeface="Times New Roman"/>
              </a:rPr>
              <a:t>, a graphical interface that simplifies building, running, and managing ETL jobs without writing complex code. With Glue Studio, you can visually design your ETL pipelines by dragging and dropping components and configuring transformations.</a:t>
            </a:r>
            <a:endParaRPr b="1" sz="2022">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121" name="Google Shape;121;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2" name="Google Shape;122;p19"/>
          <p:cNvPicPr preferRelativeResize="0"/>
          <p:nvPr/>
        </p:nvPicPr>
        <p:blipFill>
          <a:blip r:embed="rId3">
            <a:alphaModFix/>
          </a:blip>
          <a:stretch>
            <a:fillRect/>
          </a:stretch>
        </p:blipFill>
        <p:spPr>
          <a:xfrm>
            <a:off x="226775" y="1273850"/>
            <a:ext cx="4058849" cy="3140150"/>
          </a:xfrm>
          <a:prstGeom prst="rect">
            <a:avLst/>
          </a:prstGeom>
          <a:noFill/>
          <a:ln>
            <a:noFill/>
          </a:ln>
        </p:spPr>
      </p:pic>
      <p:pic>
        <p:nvPicPr>
          <p:cNvPr id="123" name="Google Shape;123;p19"/>
          <p:cNvPicPr preferRelativeResize="0"/>
          <p:nvPr/>
        </p:nvPicPr>
        <p:blipFill>
          <a:blip r:embed="rId4">
            <a:alphaModFix/>
          </a:blip>
          <a:stretch>
            <a:fillRect/>
          </a:stretch>
        </p:blipFill>
        <p:spPr>
          <a:xfrm>
            <a:off x="4493000" y="1229875"/>
            <a:ext cx="4266383" cy="33390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idx="1" type="body"/>
          </p:nvPr>
        </p:nvSpPr>
        <p:spPr>
          <a:xfrm>
            <a:off x="311700" y="410275"/>
            <a:ext cx="8520600" cy="43986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b="1" lang="en" sz="4700">
                <a:solidFill>
                  <a:srgbClr val="000000"/>
                </a:solidFill>
                <a:latin typeface="Times New Roman"/>
                <a:ea typeface="Times New Roman"/>
                <a:cs typeface="Times New Roman"/>
                <a:sym typeface="Times New Roman"/>
              </a:rPr>
              <a:t>1. Sign in to AWS Management Console</a:t>
            </a:r>
            <a:endParaRPr b="1" sz="4700">
              <a:solidFill>
                <a:srgbClr val="000000"/>
              </a:solidFill>
              <a:latin typeface="Times New Roman"/>
              <a:ea typeface="Times New Roman"/>
              <a:cs typeface="Times New Roman"/>
              <a:sym typeface="Times New Roman"/>
            </a:endParaRPr>
          </a:p>
          <a:p>
            <a:pPr indent="-303212" lvl="0" marL="457200" rtl="0" algn="l">
              <a:spcBef>
                <a:spcPts val="1200"/>
              </a:spcBef>
              <a:spcAft>
                <a:spcPts val="0"/>
              </a:spcAft>
              <a:buClr>
                <a:srgbClr val="000000"/>
              </a:buClr>
              <a:buSzPct val="100000"/>
              <a:buFont typeface="Times New Roman"/>
              <a:buChar char="●"/>
            </a:pPr>
            <a:r>
              <a:rPr lang="en" sz="4700">
                <a:solidFill>
                  <a:srgbClr val="000000"/>
                </a:solidFill>
                <a:latin typeface="Times New Roman"/>
                <a:ea typeface="Times New Roman"/>
                <a:cs typeface="Times New Roman"/>
                <a:sym typeface="Times New Roman"/>
              </a:rPr>
              <a:t>Open the</a:t>
            </a:r>
            <a:r>
              <a:rPr lang="en" sz="4700">
                <a:solidFill>
                  <a:srgbClr val="000000"/>
                </a:solidFill>
                <a:uFill>
                  <a:noFill/>
                </a:uFill>
                <a:latin typeface="Times New Roman"/>
                <a:ea typeface="Times New Roman"/>
                <a:cs typeface="Times New Roman"/>
                <a:sym typeface="Times New Roman"/>
                <a:hlinkClick r:id="rId3">
                  <a:extLst>
                    <a:ext uri="{A12FA001-AC4F-418D-AE19-62706E023703}">
                      <ahyp:hlinkClr val="tx"/>
                    </a:ext>
                  </a:extLst>
                </a:hlinkClick>
              </a:rPr>
              <a:t> </a:t>
            </a:r>
            <a:r>
              <a:rPr lang="en" sz="4700" u="sng">
                <a:solidFill>
                  <a:schemeClr val="hlink"/>
                </a:solidFill>
                <a:latin typeface="Times New Roman"/>
                <a:ea typeface="Times New Roman"/>
                <a:cs typeface="Times New Roman"/>
                <a:sym typeface="Times New Roman"/>
                <a:hlinkClick r:id="rId4"/>
              </a:rPr>
              <a:t>AWS Management Console</a:t>
            </a:r>
            <a:r>
              <a:rPr lang="en" sz="4700">
                <a:solidFill>
                  <a:srgbClr val="000000"/>
                </a:solidFill>
                <a:latin typeface="Times New Roman"/>
                <a:ea typeface="Times New Roman"/>
                <a:cs typeface="Times New Roman"/>
                <a:sym typeface="Times New Roman"/>
              </a:rPr>
              <a:t> and sign in with your credentials.</a:t>
            </a:r>
            <a:endParaRPr sz="47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4700">
                <a:solidFill>
                  <a:srgbClr val="000000"/>
                </a:solidFill>
                <a:latin typeface="Times New Roman"/>
                <a:ea typeface="Times New Roman"/>
                <a:cs typeface="Times New Roman"/>
                <a:sym typeface="Times New Roman"/>
              </a:rPr>
              <a:t>2. Open AWS Glue Studio</a:t>
            </a:r>
            <a:endParaRPr b="1" sz="4700">
              <a:solidFill>
                <a:srgbClr val="000000"/>
              </a:solidFill>
              <a:latin typeface="Times New Roman"/>
              <a:ea typeface="Times New Roman"/>
              <a:cs typeface="Times New Roman"/>
              <a:sym typeface="Times New Roman"/>
            </a:endParaRPr>
          </a:p>
          <a:p>
            <a:pPr indent="-303212" lvl="0" marL="457200" rtl="0" algn="l">
              <a:spcBef>
                <a:spcPts val="1200"/>
              </a:spcBef>
              <a:spcAft>
                <a:spcPts val="0"/>
              </a:spcAft>
              <a:buClr>
                <a:srgbClr val="000000"/>
              </a:buClr>
              <a:buSzPct val="100000"/>
              <a:buFont typeface="Arial"/>
              <a:buChar char="●"/>
            </a:pPr>
            <a:r>
              <a:rPr lang="en" sz="4700">
                <a:solidFill>
                  <a:srgbClr val="000000"/>
                </a:solidFill>
                <a:latin typeface="Times New Roman"/>
                <a:ea typeface="Times New Roman"/>
                <a:cs typeface="Times New Roman"/>
                <a:sym typeface="Times New Roman"/>
              </a:rPr>
              <a:t>In the search bar at the top of the console, type </a:t>
            </a:r>
            <a:r>
              <a:rPr b="1" lang="en" sz="4700">
                <a:solidFill>
                  <a:srgbClr val="000000"/>
                </a:solidFill>
                <a:latin typeface="Times New Roman"/>
                <a:ea typeface="Times New Roman"/>
                <a:cs typeface="Times New Roman"/>
                <a:sym typeface="Times New Roman"/>
              </a:rPr>
              <a:t>Glue Studio</a:t>
            </a:r>
            <a:r>
              <a:rPr lang="en" sz="4700">
                <a:solidFill>
                  <a:srgbClr val="000000"/>
                </a:solidFill>
                <a:latin typeface="Times New Roman"/>
                <a:ea typeface="Times New Roman"/>
                <a:cs typeface="Times New Roman"/>
                <a:sym typeface="Times New Roman"/>
              </a:rPr>
              <a:t> and select it from the dropdown.</a:t>
            </a:r>
            <a:endParaRPr sz="4700">
              <a:solidFill>
                <a:srgbClr val="000000"/>
              </a:solidFill>
              <a:latin typeface="Times New Roman"/>
              <a:ea typeface="Times New Roman"/>
              <a:cs typeface="Times New Roman"/>
              <a:sym typeface="Times New Roman"/>
            </a:endParaRPr>
          </a:p>
          <a:p>
            <a:pPr indent="-303212" lvl="0" marL="457200" rtl="0" algn="l">
              <a:spcBef>
                <a:spcPts val="0"/>
              </a:spcBef>
              <a:spcAft>
                <a:spcPts val="0"/>
              </a:spcAft>
              <a:buClr>
                <a:srgbClr val="000000"/>
              </a:buClr>
              <a:buSzPct val="100000"/>
              <a:buFont typeface="Arial"/>
              <a:buChar char="●"/>
            </a:pPr>
            <a:r>
              <a:rPr lang="en" sz="4700">
                <a:solidFill>
                  <a:srgbClr val="000000"/>
                </a:solidFill>
                <a:latin typeface="Times New Roman"/>
                <a:ea typeface="Times New Roman"/>
                <a:cs typeface="Times New Roman"/>
                <a:sym typeface="Times New Roman"/>
              </a:rPr>
              <a:t>This will take you to the </a:t>
            </a:r>
            <a:r>
              <a:rPr b="1" lang="en" sz="4700">
                <a:solidFill>
                  <a:srgbClr val="000000"/>
                </a:solidFill>
                <a:latin typeface="Times New Roman"/>
                <a:ea typeface="Times New Roman"/>
                <a:cs typeface="Times New Roman"/>
                <a:sym typeface="Times New Roman"/>
              </a:rPr>
              <a:t>AWS Glue Studio</a:t>
            </a:r>
            <a:r>
              <a:rPr lang="en" sz="4700">
                <a:solidFill>
                  <a:srgbClr val="000000"/>
                </a:solidFill>
                <a:latin typeface="Times New Roman"/>
                <a:ea typeface="Times New Roman"/>
                <a:cs typeface="Times New Roman"/>
                <a:sym typeface="Times New Roman"/>
              </a:rPr>
              <a:t> dashboard.</a:t>
            </a:r>
            <a:endParaRPr sz="47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4700">
                <a:solidFill>
                  <a:srgbClr val="000000"/>
                </a:solidFill>
                <a:latin typeface="Times New Roman"/>
                <a:ea typeface="Times New Roman"/>
                <a:cs typeface="Times New Roman"/>
                <a:sym typeface="Times New Roman"/>
              </a:rPr>
              <a:t>3. Create a New ETL Job</a:t>
            </a:r>
            <a:endParaRPr b="1" sz="4700">
              <a:solidFill>
                <a:srgbClr val="000000"/>
              </a:solidFill>
              <a:latin typeface="Times New Roman"/>
              <a:ea typeface="Times New Roman"/>
              <a:cs typeface="Times New Roman"/>
              <a:sym typeface="Times New Roman"/>
            </a:endParaRPr>
          </a:p>
          <a:p>
            <a:pPr indent="-303212" lvl="0" marL="457200" rtl="0" algn="l">
              <a:spcBef>
                <a:spcPts val="1200"/>
              </a:spcBef>
              <a:spcAft>
                <a:spcPts val="0"/>
              </a:spcAft>
              <a:buClr>
                <a:srgbClr val="000000"/>
              </a:buClr>
              <a:buSzPct val="100000"/>
              <a:buFont typeface="Arial"/>
              <a:buChar char="●"/>
            </a:pPr>
            <a:r>
              <a:rPr lang="en" sz="4700">
                <a:solidFill>
                  <a:srgbClr val="000000"/>
                </a:solidFill>
                <a:latin typeface="Times New Roman"/>
                <a:ea typeface="Times New Roman"/>
                <a:cs typeface="Times New Roman"/>
                <a:sym typeface="Times New Roman"/>
              </a:rPr>
              <a:t>From the AWS Glue Studio dashboard, click on the </a:t>
            </a:r>
            <a:r>
              <a:rPr b="1" lang="en" sz="4700">
                <a:solidFill>
                  <a:srgbClr val="000000"/>
                </a:solidFill>
                <a:latin typeface="Times New Roman"/>
                <a:ea typeface="Times New Roman"/>
                <a:cs typeface="Times New Roman"/>
                <a:sym typeface="Times New Roman"/>
              </a:rPr>
              <a:t>Jobs</a:t>
            </a:r>
            <a:r>
              <a:rPr lang="en" sz="4700">
                <a:solidFill>
                  <a:srgbClr val="000000"/>
                </a:solidFill>
                <a:latin typeface="Times New Roman"/>
                <a:ea typeface="Times New Roman"/>
                <a:cs typeface="Times New Roman"/>
                <a:sym typeface="Times New Roman"/>
              </a:rPr>
              <a:t> tab in the left panel.</a:t>
            </a:r>
            <a:endParaRPr sz="4700">
              <a:solidFill>
                <a:srgbClr val="000000"/>
              </a:solidFill>
              <a:latin typeface="Times New Roman"/>
              <a:ea typeface="Times New Roman"/>
              <a:cs typeface="Times New Roman"/>
              <a:sym typeface="Times New Roman"/>
            </a:endParaRPr>
          </a:p>
          <a:p>
            <a:pPr indent="-303212" lvl="0" marL="457200" rtl="0" algn="l">
              <a:spcBef>
                <a:spcPts val="0"/>
              </a:spcBef>
              <a:spcAft>
                <a:spcPts val="0"/>
              </a:spcAft>
              <a:buClr>
                <a:srgbClr val="000000"/>
              </a:buClr>
              <a:buSzPct val="100000"/>
              <a:buFont typeface="Arial"/>
              <a:buChar char="●"/>
            </a:pPr>
            <a:r>
              <a:rPr lang="en" sz="4700">
                <a:solidFill>
                  <a:srgbClr val="000000"/>
                </a:solidFill>
                <a:latin typeface="Times New Roman"/>
                <a:ea typeface="Times New Roman"/>
                <a:cs typeface="Times New Roman"/>
                <a:sym typeface="Times New Roman"/>
              </a:rPr>
              <a:t>Click on </a:t>
            </a:r>
            <a:r>
              <a:rPr b="1" lang="en" sz="4700">
                <a:solidFill>
                  <a:srgbClr val="000000"/>
                </a:solidFill>
                <a:latin typeface="Times New Roman"/>
                <a:ea typeface="Times New Roman"/>
                <a:cs typeface="Times New Roman"/>
                <a:sym typeface="Times New Roman"/>
              </a:rPr>
              <a:t>Create job</a:t>
            </a:r>
            <a:r>
              <a:rPr lang="en" sz="4700">
                <a:solidFill>
                  <a:srgbClr val="000000"/>
                </a:solidFill>
                <a:latin typeface="Times New Roman"/>
                <a:ea typeface="Times New Roman"/>
                <a:cs typeface="Times New Roman"/>
                <a:sym typeface="Times New Roman"/>
              </a:rPr>
              <a:t> to start building a new ETL job.</a:t>
            </a:r>
            <a:endParaRPr sz="47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4700">
                <a:solidFill>
                  <a:srgbClr val="000000"/>
                </a:solidFill>
                <a:latin typeface="Times New Roman"/>
                <a:ea typeface="Times New Roman"/>
                <a:cs typeface="Times New Roman"/>
                <a:sym typeface="Times New Roman"/>
              </a:rPr>
              <a:t>4. Choose the Job Type</a:t>
            </a:r>
            <a:endParaRPr b="1" sz="4700">
              <a:solidFill>
                <a:srgbClr val="000000"/>
              </a:solidFill>
              <a:latin typeface="Times New Roman"/>
              <a:ea typeface="Times New Roman"/>
              <a:cs typeface="Times New Roman"/>
              <a:sym typeface="Times New Roman"/>
            </a:endParaRPr>
          </a:p>
          <a:p>
            <a:pPr indent="-303212" lvl="0" marL="457200" rtl="0" algn="l">
              <a:spcBef>
                <a:spcPts val="1200"/>
              </a:spcBef>
              <a:spcAft>
                <a:spcPts val="0"/>
              </a:spcAft>
              <a:buClr>
                <a:srgbClr val="000000"/>
              </a:buClr>
              <a:buSzPct val="100000"/>
              <a:buFont typeface="Arial"/>
              <a:buChar char="●"/>
            </a:pPr>
            <a:r>
              <a:rPr lang="en" sz="4700">
                <a:solidFill>
                  <a:srgbClr val="000000"/>
                </a:solidFill>
                <a:latin typeface="Times New Roman"/>
                <a:ea typeface="Times New Roman"/>
                <a:cs typeface="Times New Roman"/>
                <a:sym typeface="Times New Roman"/>
              </a:rPr>
              <a:t>Select </a:t>
            </a:r>
            <a:r>
              <a:rPr b="1" lang="en" sz="4700">
                <a:solidFill>
                  <a:srgbClr val="000000"/>
                </a:solidFill>
                <a:latin typeface="Times New Roman"/>
                <a:ea typeface="Times New Roman"/>
                <a:cs typeface="Times New Roman"/>
                <a:sym typeface="Times New Roman"/>
              </a:rPr>
              <a:t>Visual with a source and target</a:t>
            </a:r>
            <a:r>
              <a:rPr lang="en" sz="4700">
                <a:solidFill>
                  <a:srgbClr val="000000"/>
                </a:solidFill>
                <a:latin typeface="Times New Roman"/>
                <a:ea typeface="Times New Roman"/>
                <a:cs typeface="Times New Roman"/>
                <a:sym typeface="Times New Roman"/>
              </a:rPr>
              <a:t>. This option allows you to visually create the ETL pipeline using the drag-and-drop interface.</a:t>
            </a:r>
            <a:endParaRPr sz="47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4700">
                <a:solidFill>
                  <a:srgbClr val="000000"/>
                </a:solidFill>
                <a:latin typeface="Times New Roman"/>
                <a:ea typeface="Times New Roman"/>
                <a:cs typeface="Times New Roman"/>
                <a:sym typeface="Times New Roman"/>
              </a:rPr>
              <a:t>5. Configure Job Properties</a:t>
            </a:r>
            <a:endParaRPr b="1" sz="47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4700">
                <a:solidFill>
                  <a:srgbClr val="000000"/>
                </a:solidFill>
                <a:latin typeface="Times New Roman"/>
                <a:ea typeface="Times New Roman"/>
                <a:cs typeface="Times New Roman"/>
                <a:sym typeface="Times New Roman"/>
              </a:rPr>
              <a:t>In this step, you’ll configure the basic settings of your ETL job.</a:t>
            </a:r>
            <a:endParaRPr sz="4700">
              <a:solidFill>
                <a:srgbClr val="000000"/>
              </a:solidFill>
              <a:latin typeface="Times New Roman"/>
              <a:ea typeface="Times New Roman"/>
              <a:cs typeface="Times New Roman"/>
              <a:sym typeface="Times New Roman"/>
            </a:endParaRPr>
          </a:p>
          <a:p>
            <a:pPr indent="-303212" lvl="0" marL="457200" rtl="0" algn="l">
              <a:spcBef>
                <a:spcPts val="1200"/>
              </a:spcBef>
              <a:spcAft>
                <a:spcPts val="0"/>
              </a:spcAft>
              <a:buClr>
                <a:srgbClr val="000000"/>
              </a:buClr>
              <a:buSzPct val="100000"/>
              <a:buFont typeface="Arial"/>
              <a:buChar char="●"/>
            </a:pPr>
            <a:r>
              <a:rPr b="1" lang="en" sz="4700">
                <a:solidFill>
                  <a:srgbClr val="000000"/>
                </a:solidFill>
                <a:latin typeface="Times New Roman"/>
                <a:ea typeface="Times New Roman"/>
                <a:cs typeface="Times New Roman"/>
                <a:sym typeface="Times New Roman"/>
              </a:rPr>
              <a:t>Name</a:t>
            </a:r>
            <a:r>
              <a:rPr lang="en" sz="4700">
                <a:solidFill>
                  <a:srgbClr val="000000"/>
                </a:solidFill>
                <a:latin typeface="Times New Roman"/>
                <a:ea typeface="Times New Roman"/>
                <a:cs typeface="Times New Roman"/>
                <a:sym typeface="Times New Roman"/>
              </a:rPr>
              <a:t>: Provide a name for your job (e.g., </a:t>
            </a:r>
            <a:r>
              <a:rPr lang="en" sz="4700">
                <a:solidFill>
                  <a:srgbClr val="188038"/>
                </a:solidFill>
                <a:latin typeface="Times New Roman"/>
                <a:ea typeface="Times New Roman"/>
                <a:cs typeface="Times New Roman"/>
                <a:sym typeface="Times New Roman"/>
              </a:rPr>
              <a:t>MyVisualETLJob</a:t>
            </a:r>
            <a:r>
              <a:rPr lang="en" sz="4700">
                <a:solidFill>
                  <a:srgbClr val="000000"/>
                </a:solidFill>
                <a:latin typeface="Times New Roman"/>
                <a:ea typeface="Times New Roman"/>
                <a:cs typeface="Times New Roman"/>
                <a:sym typeface="Times New Roman"/>
              </a:rPr>
              <a:t>).</a:t>
            </a:r>
            <a:endParaRPr sz="4700">
              <a:solidFill>
                <a:srgbClr val="000000"/>
              </a:solidFill>
              <a:latin typeface="Times New Roman"/>
              <a:ea typeface="Times New Roman"/>
              <a:cs typeface="Times New Roman"/>
              <a:sym typeface="Times New Roman"/>
            </a:endParaRPr>
          </a:p>
          <a:p>
            <a:pPr indent="-303212" lvl="0" marL="457200" rtl="0" algn="l">
              <a:spcBef>
                <a:spcPts val="0"/>
              </a:spcBef>
              <a:spcAft>
                <a:spcPts val="0"/>
              </a:spcAft>
              <a:buClr>
                <a:srgbClr val="000000"/>
              </a:buClr>
              <a:buSzPct val="100000"/>
              <a:buFont typeface="Arial"/>
              <a:buChar char="●"/>
            </a:pPr>
            <a:r>
              <a:rPr b="1" lang="en" sz="4700">
                <a:solidFill>
                  <a:srgbClr val="000000"/>
                </a:solidFill>
                <a:latin typeface="Times New Roman"/>
                <a:ea typeface="Times New Roman"/>
                <a:cs typeface="Times New Roman"/>
                <a:sym typeface="Times New Roman"/>
              </a:rPr>
              <a:t>IAM Role</a:t>
            </a:r>
            <a:r>
              <a:rPr lang="en" sz="4700">
                <a:solidFill>
                  <a:srgbClr val="000000"/>
                </a:solidFill>
                <a:latin typeface="Times New Roman"/>
                <a:ea typeface="Times New Roman"/>
                <a:cs typeface="Times New Roman"/>
                <a:sym typeface="Times New Roman"/>
              </a:rPr>
              <a:t>: Choose or create an IAM role with the required permissions to access AWS Glue, S3, and other services you’ll be interacting with. You can create a new role if you don’t have one by clicking on </a:t>
            </a:r>
            <a:r>
              <a:rPr b="1" lang="en" sz="4700">
                <a:solidFill>
                  <a:srgbClr val="000000"/>
                </a:solidFill>
                <a:latin typeface="Times New Roman"/>
                <a:ea typeface="Times New Roman"/>
                <a:cs typeface="Times New Roman"/>
                <a:sym typeface="Times New Roman"/>
              </a:rPr>
              <a:t>Create IAM Role</a:t>
            </a:r>
            <a:r>
              <a:rPr lang="en" sz="4700">
                <a:solidFill>
                  <a:srgbClr val="000000"/>
                </a:solidFill>
                <a:latin typeface="Times New Roman"/>
                <a:ea typeface="Times New Roman"/>
                <a:cs typeface="Times New Roman"/>
                <a:sym typeface="Times New Roman"/>
              </a:rPr>
              <a:t>.</a:t>
            </a:r>
            <a:endParaRPr sz="4700">
              <a:solidFill>
                <a:srgbClr val="000000"/>
              </a:solidFill>
              <a:latin typeface="Times New Roman"/>
              <a:ea typeface="Times New Roman"/>
              <a:cs typeface="Times New Roman"/>
              <a:sym typeface="Times New Roman"/>
            </a:endParaRPr>
          </a:p>
          <a:p>
            <a:pPr indent="0" lvl="0" marL="0" rtl="0" algn="l">
              <a:spcBef>
                <a:spcPts val="1200"/>
              </a:spcBef>
              <a:spcAft>
                <a:spcPts val="200"/>
              </a:spcAft>
              <a:buNone/>
            </a:pPr>
            <a:r>
              <a:rPr b="1" lang="en" sz="1100">
                <a:solidFill>
                  <a:srgbClr val="000000"/>
                </a:solidFill>
                <a:latin typeface="Arial"/>
                <a:ea typeface="Arial"/>
                <a:cs typeface="Arial"/>
                <a:sym typeface="Arial"/>
              </a:rPr>
              <a:t>6. 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idx="1" type="body"/>
          </p:nvPr>
        </p:nvSpPr>
        <p:spPr>
          <a:xfrm>
            <a:off x="138250" y="69125"/>
            <a:ext cx="8694000" cy="44997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b="1" lang="en" sz="5600">
                <a:solidFill>
                  <a:srgbClr val="000000"/>
                </a:solidFill>
                <a:latin typeface="Times New Roman"/>
                <a:ea typeface="Times New Roman"/>
                <a:cs typeface="Times New Roman"/>
                <a:sym typeface="Times New Roman"/>
              </a:rPr>
              <a:t>6.De</a:t>
            </a:r>
            <a:r>
              <a:rPr b="1" lang="en" sz="5600">
                <a:solidFill>
                  <a:srgbClr val="000000"/>
                </a:solidFill>
                <a:latin typeface="Times New Roman"/>
                <a:ea typeface="Times New Roman"/>
                <a:cs typeface="Times New Roman"/>
                <a:sym typeface="Times New Roman"/>
              </a:rPr>
              <a:t>fine the Source</a:t>
            </a:r>
            <a:endParaRPr b="1" sz="5600">
              <a:solidFill>
                <a:srgbClr val="000000"/>
              </a:solidFill>
              <a:latin typeface="Times New Roman"/>
              <a:ea typeface="Times New Roman"/>
              <a:cs typeface="Times New Roman"/>
              <a:sym typeface="Times New Roman"/>
            </a:endParaRPr>
          </a:p>
          <a:p>
            <a:pPr indent="-315912" lvl="0" marL="457200" rtl="0" algn="l">
              <a:spcBef>
                <a:spcPts val="1200"/>
              </a:spcBef>
              <a:spcAft>
                <a:spcPts val="0"/>
              </a:spcAft>
              <a:buClr>
                <a:srgbClr val="000000"/>
              </a:buClr>
              <a:buSzPct val="100000"/>
              <a:buFont typeface="Arial"/>
              <a:buChar char="●"/>
            </a:pPr>
            <a:r>
              <a:rPr lang="en" sz="5500">
                <a:solidFill>
                  <a:srgbClr val="000000"/>
                </a:solidFill>
                <a:latin typeface="Times New Roman"/>
                <a:ea typeface="Times New Roman"/>
                <a:cs typeface="Times New Roman"/>
                <a:sym typeface="Times New Roman"/>
              </a:rPr>
              <a:t>In the visual editor, click on </a:t>
            </a:r>
            <a:r>
              <a:rPr b="1" lang="en" sz="5500">
                <a:solidFill>
                  <a:srgbClr val="000000"/>
                </a:solidFill>
                <a:latin typeface="Times New Roman"/>
                <a:ea typeface="Times New Roman"/>
                <a:cs typeface="Times New Roman"/>
                <a:sym typeface="Times New Roman"/>
              </a:rPr>
              <a:t>Choose source</a:t>
            </a:r>
            <a:r>
              <a:rPr lang="en" sz="5500">
                <a:solidFill>
                  <a:srgbClr val="000000"/>
                </a:solidFill>
                <a:latin typeface="Times New Roman"/>
                <a:ea typeface="Times New Roman"/>
                <a:cs typeface="Times New Roman"/>
                <a:sym typeface="Times New Roman"/>
              </a:rPr>
              <a:t>.</a:t>
            </a:r>
            <a:endParaRPr sz="5500">
              <a:solidFill>
                <a:srgbClr val="000000"/>
              </a:solidFill>
              <a:latin typeface="Times New Roman"/>
              <a:ea typeface="Times New Roman"/>
              <a:cs typeface="Times New Roman"/>
              <a:sym typeface="Times New Roman"/>
            </a:endParaRPr>
          </a:p>
          <a:p>
            <a:pPr indent="-315912" lvl="0" marL="457200" rtl="0" algn="l">
              <a:spcBef>
                <a:spcPts val="0"/>
              </a:spcBef>
              <a:spcAft>
                <a:spcPts val="0"/>
              </a:spcAft>
              <a:buClr>
                <a:srgbClr val="000000"/>
              </a:buClr>
              <a:buSzPct val="100000"/>
              <a:buFont typeface="Arial"/>
              <a:buChar char="●"/>
            </a:pPr>
            <a:r>
              <a:rPr lang="en" sz="5500">
                <a:solidFill>
                  <a:srgbClr val="000000"/>
                </a:solidFill>
                <a:latin typeface="Times New Roman"/>
                <a:ea typeface="Times New Roman"/>
                <a:cs typeface="Times New Roman"/>
                <a:sym typeface="Times New Roman"/>
              </a:rPr>
              <a:t>Select the source type from where you will extract data. AWS Glue supports various sources like </a:t>
            </a:r>
            <a:r>
              <a:rPr b="1" lang="en" sz="5500">
                <a:solidFill>
                  <a:srgbClr val="000000"/>
                </a:solidFill>
                <a:latin typeface="Times New Roman"/>
                <a:ea typeface="Times New Roman"/>
                <a:cs typeface="Times New Roman"/>
                <a:sym typeface="Times New Roman"/>
              </a:rPr>
              <a:t>Amazon S3</a:t>
            </a:r>
            <a:r>
              <a:rPr lang="en" sz="5500">
                <a:solidFill>
                  <a:srgbClr val="000000"/>
                </a:solidFill>
                <a:latin typeface="Times New Roman"/>
                <a:ea typeface="Times New Roman"/>
                <a:cs typeface="Times New Roman"/>
                <a:sym typeface="Times New Roman"/>
              </a:rPr>
              <a:t>, </a:t>
            </a:r>
            <a:r>
              <a:rPr b="1" lang="en" sz="5500">
                <a:solidFill>
                  <a:srgbClr val="000000"/>
                </a:solidFill>
                <a:latin typeface="Times New Roman"/>
                <a:ea typeface="Times New Roman"/>
                <a:cs typeface="Times New Roman"/>
                <a:sym typeface="Times New Roman"/>
              </a:rPr>
              <a:t>Amazon RDS</a:t>
            </a:r>
            <a:r>
              <a:rPr lang="en" sz="5500">
                <a:solidFill>
                  <a:srgbClr val="000000"/>
                </a:solidFill>
                <a:latin typeface="Times New Roman"/>
                <a:ea typeface="Times New Roman"/>
                <a:cs typeface="Times New Roman"/>
                <a:sym typeface="Times New Roman"/>
              </a:rPr>
              <a:t>, </a:t>
            </a:r>
            <a:r>
              <a:rPr b="1" lang="en" sz="5500">
                <a:solidFill>
                  <a:srgbClr val="000000"/>
                </a:solidFill>
                <a:latin typeface="Times New Roman"/>
                <a:ea typeface="Times New Roman"/>
                <a:cs typeface="Times New Roman"/>
                <a:sym typeface="Times New Roman"/>
              </a:rPr>
              <a:t>Redshift</a:t>
            </a:r>
            <a:r>
              <a:rPr lang="en" sz="5500">
                <a:solidFill>
                  <a:srgbClr val="000000"/>
                </a:solidFill>
                <a:latin typeface="Times New Roman"/>
                <a:ea typeface="Times New Roman"/>
                <a:cs typeface="Times New Roman"/>
                <a:sym typeface="Times New Roman"/>
              </a:rPr>
              <a:t>, and other JDBC sources.</a:t>
            </a:r>
            <a:endParaRPr sz="55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5500">
                <a:solidFill>
                  <a:srgbClr val="000000"/>
                </a:solidFill>
                <a:latin typeface="Times New Roman"/>
                <a:ea typeface="Times New Roman"/>
                <a:cs typeface="Times New Roman"/>
                <a:sym typeface="Times New Roman"/>
              </a:rPr>
              <a:t>For example, to extract data from </a:t>
            </a:r>
            <a:r>
              <a:rPr b="1" lang="en" sz="5500">
                <a:solidFill>
                  <a:srgbClr val="000000"/>
                </a:solidFill>
                <a:latin typeface="Times New Roman"/>
                <a:ea typeface="Times New Roman"/>
                <a:cs typeface="Times New Roman"/>
                <a:sym typeface="Times New Roman"/>
              </a:rPr>
              <a:t>Amazon S3</a:t>
            </a:r>
            <a:r>
              <a:rPr lang="en" sz="5500">
                <a:solidFill>
                  <a:srgbClr val="000000"/>
                </a:solidFill>
                <a:latin typeface="Times New Roman"/>
                <a:ea typeface="Times New Roman"/>
                <a:cs typeface="Times New Roman"/>
                <a:sym typeface="Times New Roman"/>
              </a:rPr>
              <a:t>:</a:t>
            </a:r>
            <a:endParaRPr sz="5500">
              <a:solidFill>
                <a:srgbClr val="000000"/>
              </a:solidFill>
              <a:latin typeface="Times New Roman"/>
              <a:ea typeface="Times New Roman"/>
              <a:cs typeface="Times New Roman"/>
              <a:sym typeface="Times New Roman"/>
            </a:endParaRPr>
          </a:p>
          <a:p>
            <a:pPr indent="-315912" lvl="0" marL="457200" rtl="0" algn="l">
              <a:spcBef>
                <a:spcPts val="1200"/>
              </a:spcBef>
              <a:spcAft>
                <a:spcPts val="0"/>
              </a:spcAft>
              <a:buClr>
                <a:srgbClr val="000000"/>
              </a:buClr>
              <a:buSzPct val="100000"/>
              <a:buFont typeface="Arial"/>
              <a:buChar char="●"/>
            </a:pPr>
            <a:r>
              <a:rPr lang="en" sz="5500">
                <a:solidFill>
                  <a:srgbClr val="000000"/>
                </a:solidFill>
                <a:latin typeface="Times New Roman"/>
                <a:ea typeface="Times New Roman"/>
                <a:cs typeface="Times New Roman"/>
                <a:sym typeface="Times New Roman"/>
              </a:rPr>
              <a:t>Choose </a:t>
            </a:r>
            <a:r>
              <a:rPr b="1" lang="en" sz="5500">
                <a:solidFill>
                  <a:srgbClr val="000000"/>
                </a:solidFill>
                <a:latin typeface="Times New Roman"/>
                <a:ea typeface="Times New Roman"/>
                <a:cs typeface="Times New Roman"/>
                <a:sym typeface="Times New Roman"/>
              </a:rPr>
              <a:t>S3</a:t>
            </a:r>
            <a:r>
              <a:rPr lang="en" sz="5500">
                <a:solidFill>
                  <a:srgbClr val="000000"/>
                </a:solidFill>
                <a:latin typeface="Times New Roman"/>
                <a:ea typeface="Times New Roman"/>
                <a:cs typeface="Times New Roman"/>
                <a:sym typeface="Times New Roman"/>
              </a:rPr>
              <a:t> as the data source.</a:t>
            </a:r>
            <a:endParaRPr sz="5500">
              <a:solidFill>
                <a:srgbClr val="000000"/>
              </a:solidFill>
              <a:latin typeface="Times New Roman"/>
              <a:ea typeface="Times New Roman"/>
              <a:cs typeface="Times New Roman"/>
              <a:sym typeface="Times New Roman"/>
            </a:endParaRPr>
          </a:p>
          <a:p>
            <a:pPr indent="-315912" lvl="0" marL="457200" rtl="0" algn="l">
              <a:spcBef>
                <a:spcPts val="0"/>
              </a:spcBef>
              <a:spcAft>
                <a:spcPts val="0"/>
              </a:spcAft>
              <a:buClr>
                <a:srgbClr val="000000"/>
              </a:buClr>
              <a:buSzPct val="100000"/>
              <a:buFont typeface="Arial"/>
              <a:buChar char="●"/>
            </a:pPr>
            <a:r>
              <a:rPr lang="en" sz="5500">
                <a:solidFill>
                  <a:srgbClr val="000000"/>
                </a:solidFill>
                <a:latin typeface="Times New Roman"/>
                <a:ea typeface="Times New Roman"/>
                <a:cs typeface="Times New Roman"/>
                <a:sym typeface="Times New Roman"/>
              </a:rPr>
              <a:t>Specify the S3 bucket and prefix where your data is located (e.g., </a:t>
            </a:r>
            <a:r>
              <a:rPr lang="en" sz="5500">
                <a:solidFill>
                  <a:srgbClr val="188038"/>
                </a:solidFill>
                <a:latin typeface="Times New Roman"/>
                <a:ea typeface="Times New Roman"/>
                <a:cs typeface="Times New Roman"/>
                <a:sym typeface="Times New Roman"/>
              </a:rPr>
              <a:t>s3://my-bucket/input-data/</a:t>
            </a:r>
            <a:r>
              <a:rPr lang="en" sz="5500">
                <a:solidFill>
                  <a:srgbClr val="000000"/>
                </a:solidFill>
                <a:latin typeface="Times New Roman"/>
                <a:ea typeface="Times New Roman"/>
                <a:cs typeface="Times New Roman"/>
                <a:sym typeface="Times New Roman"/>
              </a:rPr>
              <a:t>).</a:t>
            </a:r>
            <a:endParaRPr sz="5500">
              <a:solidFill>
                <a:srgbClr val="000000"/>
              </a:solidFill>
              <a:latin typeface="Times New Roman"/>
              <a:ea typeface="Times New Roman"/>
              <a:cs typeface="Times New Roman"/>
              <a:sym typeface="Times New Roman"/>
            </a:endParaRPr>
          </a:p>
          <a:p>
            <a:pPr indent="-315912" lvl="0" marL="457200" rtl="0" algn="l">
              <a:spcBef>
                <a:spcPts val="0"/>
              </a:spcBef>
              <a:spcAft>
                <a:spcPts val="0"/>
              </a:spcAft>
              <a:buClr>
                <a:srgbClr val="000000"/>
              </a:buClr>
              <a:buSzPct val="100000"/>
              <a:buFont typeface="Times New Roman"/>
              <a:buChar char="●"/>
            </a:pPr>
            <a:r>
              <a:rPr lang="en" sz="5500">
                <a:solidFill>
                  <a:srgbClr val="000000"/>
                </a:solidFill>
                <a:latin typeface="Times New Roman"/>
                <a:ea typeface="Times New Roman"/>
                <a:cs typeface="Times New Roman"/>
                <a:sym typeface="Times New Roman"/>
              </a:rPr>
              <a:t>If your data is in CSV, Parquet, or other formats, select the appropriate format and define the schema or let Glue infer the schema.</a:t>
            </a:r>
            <a:endParaRPr sz="55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5500">
                <a:solidFill>
                  <a:srgbClr val="000000"/>
                </a:solidFill>
                <a:latin typeface="Times New Roman"/>
                <a:ea typeface="Times New Roman"/>
                <a:cs typeface="Times New Roman"/>
                <a:sym typeface="Times New Roman"/>
              </a:rPr>
              <a:t>7. Add Transformations</a:t>
            </a:r>
            <a:endParaRPr b="1" sz="5500">
              <a:solidFill>
                <a:srgbClr val="000000"/>
              </a:solidFill>
              <a:latin typeface="Times New Roman"/>
              <a:ea typeface="Times New Roman"/>
              <a:cs typeface="Times New Roman"/>
              <a:sym typeface="Times New Roman"/>
            </a:endParaRPr>
          </a:p>
          <a:p>
            <a:pPr indent="-315912" lvl="0" marL="457200" rtl="0" algn="l">
              <a:spcBef>
                <a:spcPts val="1200"/>
              </a:spcBef>
              <a:spcAft>
                <a:spcPts val="0"/>
              </a:spcAft>
              <a:buClr>
                <a:srgbClr val="000000"/>
              </a:buClr>
              <a:buSzPct val="100000"/>
              <a:buFont typeface="Times New Roman"/>
              <a:buChar char="●"/>
            </a:pPr>
            <a:r>
              <a:rPr lang="en" sz="5500">
                <a:solidFill>
                  <a:srgbClr val="000000"/>
                </a:solidFill>
                <a:latin typeface="Times New Roman"/>
                <a:ea typeface="Times New Roman"/>
                <a:cs typeface="Times New Roman"/>
                <a:sym typeface="Times New Roman"/>
              </a:rPr>
              <a:t>After defining the source, you can add transformations. In the visual editor, click on the plus (+) icon to add transformations such as:</a:t>
            </a:r>
            <a:endParaRPr sz="5500">
              <a:solidFill>
                <a:srgbClr val="000000"/>
              </a:solidFill>
              <a:latin typeface="Times New Roman"/>
              <a:ea typeface="Times New Roman"/>
              <a:cs typeface="Times New Roman"/>
              <a:sym typeface="Times New Roman"/>
            </a:endParaRPr>
          </a:p>
          <a:p>
            <a:pPr indent="-315912" lvl="1" marL="914400" rtl="0" algn="l">
              <a:spcBef>
                <a:spcPts val="0"/>
              </a:spcBef>
              <a:spcAft>
                <a:spcPts val="0"/>
              </a:spcAft>
              <a:buClr>
                <a:srgbClr val="000000"/>
              </a:buClr>
              <a:buSzPct val="100000"/>
              <a:buFont typeface="Arial"/>
              <a:buChar char="○"/>
            </a:pPr>
            <a:r>
              <a:rPr b="1" lang="en" sz="5500">
                <a:solidFill>
                  <a:srgbClr val="000000"/>
                </a:solidFill>
                <a:latin typeface="Times New Roman"/>
                <a:ea typeface="Times New Roman"/>
                <a:cs typeface="Times New Roman"/>
                <a:sym typeface="Times New Roman"/>
              </a:rPr>
              <a:t>Mapping</a:t>
            </a:r>
            <a:r>
              <a:rPr lang="en" sz="5500">
                <a:solidFill>
                  <a:srgbClr val="000000"/>
                </a:solidFill>
                <a:latin typeface="Times New Roman"/>
                <a:ea typeface="Times New Roman"/>
                <a:cs typeface="Times New Roman"/>
                <a:sym typeface="Times New Roman"/>
              </a:rPr>
              <a:t>: To map or rename columns from the source to the target.</a:t>
            </a:r>
            <a:endParaRPr sz="5500">
              <a:solidFill>
                <a:srgbClr val="000000"/>
              </a:solidFill>
              <a:latin typeface="Times New Roman"/>
              <a:ea typeface="Times New Roman"/>
              <a:cs typeface="Times New Roman"/>
              <a:sym typeface="Times New Roman"/>
            </a:endParaRPr>
          </a:p>
          <a:p>
            <a:pPr indent="-315912" lvl="1" marL="914400" rtl="0" algn="l">
              <a:spcBef>
                <a:spcPts val="0"/>
              </a:spcBef>
              <a:spcAft>
                <a:spcPts val="0"/>
              </a:spcAft>
              <a:buClr>
                <a:srgbClr val="000000"/>
              </a:buClr>
              <a:buSzPct val="100000"/>
              <a:buFont typeface="Arial"/>
              <a:buChar char="○"/>
            </a:pPr>
            <a:r>
              <a:rPr b="1" lang="en" sz="5500">
                <a:solidFill>
                  <a:srgbClr val="000000"/>
                </a:solidFill>
                <a:latin typeface="Times New Roman"/>
                <a:ea typeface="Times New Roman"/>
                <a:cs typeface="Times New Roman"/>
                <a:sym typeface="Times New Roman"/>
              </a:rPr>
              <a:t>Filter</a:t>
            </a:r>
            <a:r>
              <a:rPr lang="en" sz="5500">
                <a:solidFill>
                  <a:srgbClr val="000000"/>
                </a:solidFill>
                <a:latin typeface="Times New Roman"/>
                <a:ea typeface="Times New Roman"/>
                <a:cs typeface="Times New Roman"/>
                <a:sym typeface="Times New Roman"/>
              </a:rPr>
              <a:t>: To filter rows based on certain conditions.</a:t>
            </a:r>
            <a:endParaRPr sz="5500">
              <a:solidFill>
                <a:srgbClr val="000000"/>
              </a:solidFill>
              <a:latin typeface="Times New Roman"/>
              <a:ea typeface="Times New Roman"/>
              <a:cs typeface="Times New Roman"/>
              <a:sym typeface="Times New Roman"/>
            </a:endParaRPr>
          </a:p>
          <a:p>
            <a:pPr indent="-315912" lvl="1" marL="914400" rtl="0" algn="l">
              <a:spcBef>
                <a:spcPts val="0"/>
              </a:spcBef>
              <a:spcAft>
                <a:spcPts val="0"/>
              </a:spcAft>
              <a:buClr>
                <a:srgbClr val="000000"/>
              </a:buClr>
              <a:buSzPct val="100000"/>
              <a:buFont typeface="Arial"/>
              <a:buChar char="○"/>
            </a:pPr>
            <a:r>
              <a:rPr b="1" lang="en" sz="5500">
                <a:solidFill>
                  <a:srgbClr val="000000"/>
                </a:solidFill>
                <a:latin typeface="Times New Roman"/>
                <a:ea typeface="Times New Roman"/>
                <a:cs typeface="Times New Roman"/>
                <a:sym typeface="Times New Roman"/>
              </a:rPr>
              <a:t>Join</a:t>
            </a:r>
            <a:r>
              <a:rPr lang="en" sz="5500">
                <a:solidFill>
                  <a:srgbClr val="000000"/>
                </a:solidFill>
                <a:latin typeface="Times New Roman"/>
                <a:ea typeface="Times New Roman"/>
                <a:cs typeface="Times New Roman"/>
                <a:sym typeface="Times New Roman"/>
              </a:rPr>
              <a:t>: To join data from multiple data sources.</a:t>
            </a:r>
            <a:endParaRPr sz="5500">
              <a:solidFill>
                <a:srgbClr val="000000"/>
              </a:solidFill>
              <a:latin typeface="Times New Roman"/>
              <a:ea typeface="Times New Roman"/>
              <a:cs typeface="Times New Roman"/>
              <a:sym typeface="Times New Roman"/>
            </a:endParaRPr>
          </a:p>
          <a:p>
            <a:pPr indent="-315912" lvl="1" marL="914400" rtl="0" algn="l">
              <a:spcBef>
                <a:spcPts val="0"/>
              </a:spcBef>
              <a:spcAft>
                <a:spcPts val="0"/>
              </a:spcAft>
              <a:buClr>
                <a:srgbClr val="000000"/>
              </a:buClr>
              <a:buSzPct val="100000"/>
              <a:buFont typeface="Arial"/>
              <a:buChar char="○"/>
            </a:pPr>
            <a:r>
              <a:rPr b="1" lang="en" sz="5500">
                <a:solidFill>
                  <a:srgbClr val="000000"/>
                </a:solidFill>
                <a:latin typeface="Times New Roman"/>
                <a:ea typeface="Times New Roman"/>
                <a:cs typeface="Times New Roman"/>
                <a:sym typeface="Times New Roman"/>
              </a:rPr>
              <a:t>Aggregate</a:t>
            </a:r>
            <a:r>
              <a:rPr lang="en" sz="5500">
                <a:solidFill>
                  <a:srgbClr val="000000"/>
                </a:solidFill>
                <a:latin typeface="Times New Roman"/>
                <a:ea typeface="Times New Roman"/>
                <a:cs typeface="Times New Roman"/>
                <a:sym typeface="Times New Roman"/>
              </a:rPr>
              <a:t>: To perform aggregation like sum, average, count, etc.</a:t>
            </a:r>
            <a:endParaRPr sz="5500">
              <a:solidFill>
                <a:srgbClr val="000000"/>
              </a:solidFill>
              <a:latin typeface="Times New Roman"/>
              <a:ea typeface="Times New Roman"/>
              <a:cs typeface="Times New Roman"/>
              <a:sym typeface="Times New Roman"/>
            </a:endParaRPr>
          </a:p>
          <a:p>
            <a:pPr indent="-315912" lvl="1" marL="914400" rtl="0" algn="l">
              <a:spcBef>
                <a:spcPts val="0"/>
              </a:spcBef>
              <a:spcAft>
                <a:spcPts val="0"/>
              </a:spcAft>
              <a:buClr>
                <a:srgbClr val="000000"/>
              </a:buClr>
              <a:buSzPct val="100000"/>
              <a:buFont typeface="Arial"/>
              <a:buChar char="○"/>
            </a:pPr>
            <a:r>
              <a:rPr b="1" lang="en" sz="5500">
                <a:solidFill>
                  <a:srgbClr val="000000"/>
                </a:solidFill>
                <a:latin typeface="Times New Roman"/>
                <a:ea typeface="Times New Roman"/>
                <a:cs typeface="Times New Roman"/>
                <a:sym typeface="Times New Roman"/>
              </a:rPr>
              <a:t>ApplyMapping</a:t>
            </a:r>
            <a:r>
              <a:rPr lang="en" sz="5500">
                <a:solidFill>
                  <a:srgbClr val="000000"/>
                </a:solidFill>
                <a:latin typeface="Times New Roman"/>
                <a:ea typeface="Times New Roman"/>
                <a:cs typeface="Times New Roman"/>
                <a:sym typeface="Times New Roman"/>
              </a:rPr>
              <a:t>: To apply specific column data types for transformation.</a:t>
            </a:r>
            <a:endParaRPr sz="55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5500">
                <a:solidFill>
                  <a:srgbClr val="000000"/>
                </a:solidFill>
                <a:latin typeface="Times New Roman"/>
                <a:ea typeface="Times New Roman"/>
                <a:cs typeface="Times New Roman"/>
                <a:sym typeface="Times New Roman"/>
              </a:rPr>
              <a:t>Example: To filter out rows where a column value is less than a certain number, you can add a </a:t>
            </a:r>
            <a:r>
              <a:rPr b="1" lang="en" sz="5500">
                <a:solidFill>
                  <a:srgbClr val="000000"/>
                </a:solidFill>
                <a:latin typeface="Times New Roman"/>
                <a:ea typeface="Times New Roman"/>
                <a:cs typeface="Times New Roman"/>
                <a:sym typeface="Times New Roman"/>
              </a:rPr>
              <a:t>Filter</a:t>
            </a:r>
            <a:r>
              <a:rPr lang="en" sz="5500">
                <a:solidFill>
                  <a:srgbClr val="000000"/>
                </a:solidFill>
                <a:latin typeface="Times New Roman"/>
                <a:ea typeface="Times New Roman"/>
                <a:cs typeface="Times New Roman"/>
                <a:sym typeface="Times New Roman"/>
              </a:rPr>
              <a:t> transformation and specify the filtering condition.</a:t>
            </a:r>
            <a:endParaRPr sz="55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